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olors4.xml" ContentType="application/vnd.ms-office.chartcolorstyl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chart5.xml" ContentType="application/vnd.openxmlformats-officedocument.drawingml.chart+xml"/>
  <Override PartName="/ppt/charts/style5.xml" ContentType="application/vnd.ms-office.chart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charts/style4.xml" ContentType="application/vnd.ms-office.chartstyle+xml"/>
  <Override PartName="/ppt/charts/style3.xml" ContentType="application/vnd.ms-office.chartstyl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charts/style1.xml" ContentType="application/vnd.ms-office.chart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charts/colors5.xml" ContentType="application/vnd.ms-office.chartcolor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3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18"/>
  </p:notesMasterIdLst>
  <p:sldIdLst>
    <p:sldId id="256" r:id="rId2"/>
    <p:sldId id="259" r:id="rId3"/>
    <p:sldId id="345" r:id="rId4"/>
    <p:sldId id="352" r:id="rId5"/>
    <p:sldId id="350" r:id="rId6"/>
    <p:sldId id="361" r:id="rId7"/>
    <p:sldId id="358" r:id="rId8"/>
    <p:sldId id="354" r:id="rId9"/>
    <p:sldId id="260" r:id="rId10"/>
    <p:sldId id="362" r:id="rId11"/>
    <p:sldId id="355" r:id="rId12"/>
    <p:sldId id="360" r:id="rId13"/>
    <p:sldId id="356" r:id="rId14"/>
    <p:sldId id="359" r:id="rId15"/>
    <p:sldId id="357" r:id="rId16"/>
    <p:sldId id="363" r:id="rId17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28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3.1084755482656263E-3"/>
                  <c:y val="-7.1012737914000937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B5B-4A73-A0A4-DD5FE33F79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Дети с ОВЗ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3680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B5B-4A73-A0A4-DD5FE33F790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1.0287293339990799E-2"/>
                  <c:y val="-7.9580991125554015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B5B-4A73-A0A4-DD5FE33F79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Дети с ОВЗ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4524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7B5B-4A73-A0A4-DD5FE33F790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2.0276301898970988E-2"/>
                  <c:y val="-6.6338626402263914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5F0-44E8-B02F-C3EA35D3BDE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ru-RU" sz="1400" b="1" i="0" u="none" strike="noStrike" kern="1200" baseline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Дети с ОВЗ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4501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5F0-44E8-B02F-C3EA35D3BDEB}"/>
            </c:ext>
          </c:extLst>
        </c:ser>
        <c:dLbls/>
        <c:shape val="box"/>
        <c:axId val="70566272"/>
        <c:axId val="70567808"/>
        <c:axId val="0"/>
      </c:bar3DChart>
      <c:catAx>
        <c:axId val="70566272"/>
        <c:scaling>
          <c:orientation val="minMax"/>
        </c:scaling>
        <c:delete val="1"/>
        <c:axPos val="b"/>
        <c:numFmt formatCode="General" sourceLinked="1"/>
        <c:majorTickMark val="none"/>
        <c:tickLblPos val="none"/>
        <c:crossAx val="70567808"/>
        <c:crosses val="autoZero"/>
        <c:auto val="1"/>
        <c:lblAlgn val="ctr"/>
        <c:lblOffset val="100"/>
      </c:catAx>
      <c:valAx>
        <c:axId val="7056780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0566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>
        <c:manualLayout>
          <c:xMode val="edge"/>
          <c:yMode val="edge"/>
          <c:x val="0.47512279087292886"/>
          <c:y val="2.6391063611814476E-3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explosion val="6"/>
          <c:dPt>
            <c:idx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5F8-40C8-BA1B-ECEC78BBAA25}"/>
              </c:ext>
            </c:extLst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B5F8-40C8-BA1B-ECEC78BBAA25}"/>
              </c:ext>
            </c:extLst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5F8-40C8-BA1B-ECEC78BBAA25}"/>
              </c:ext>
            </c:extLst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B5F8-40C8-BA1B-ECEC78BBAA25}"/>
              </c:ext>
            </c:extLst>
          </c:dPt>
          <c:dPt>
            <c:idx val="4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5F8-40C8-BA1B-ECEC78BBAA25}"/>
              </c:ext>
            </c:extLst>
          </c:dPt>
          <c:dPt>
            <c:idx val="5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B5F8-40C8-BA1B-ECEC78BBAA25}"/>
              </c:ext>
            </c:extLst>
          </c:dPt>
          <c:dPt>
            <c:idx val="6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B5F8-40C8-BA1B-ECEC78BBAA25}"/>
              </c:ext>
            </c:extLst>
          </c:dPt>
          <c:dLbls>
            <c:dLbl>
              <c:idx val="0"/>
              <c:layout>
                <c:manualLayout>
                  <c:x val="4.7616290743179246E-2"/>
                  <c:y val="-1.3431913025531957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5F8-40C8-BA1B-ECEC78BBAA25}"/>
                </c:ext>
              </c:extLst>
            </c:dLbl>
            <c:dLbl>
              <c:idx val="1"/>
              <c:layout>
                <c:manualLayout>
                  <c:x val="3.4147529695512435E-2"/>
                  <c:y val="1.9501393956141977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5F8-40C8-BA1B-ECEC78BBAA25}"/>
                </c:ext>
              </c:extLst>
            </c:dLbl>
            <c:dLbl>
              <c:idx val="2"/>
              <c:layout>
                <c:manualLayout>
                  <c:x val="1.7469864120627281E-2"/>
                  <c:y val="-2.9555543118194194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5F8-40C8-BA1B-ECEC78BBAA25}"/>
                </c:ext>
              </c:extLst>
            </c:dLbl>
            <c:dLbl>
              <c:idx val="3"/>
              <c:layout>
                <c:manualLayout>
                  <c:x val="8.9182771367649991E-3"/>
                  <c:y val="-5.6282946861762224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5F8-40C8-BA1B-ECEC78BBAA25}"/>
                </c:ext>
              </c:extLst>
            </c:dLbl>
            <c:dLbl>
              <c:idx val="4"/>
              <c:layout>
                <c:manualLayout>
                  <c:x val="-8.1899010005875665E-4"/>
                  <c:y val="-2.4477528797349914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5F8-40C8-BA1B-ECEC78BBAA25}"/>
                </c:ext>
              </c:extLst>
            </c:dLbl>
            <c:dLbl>
              <c:idx val="5"/>
              <c:layout>
                <c:manualLayout>
                  <c:x val="-2.5808889376132477E-2"/>
                  <c:y val="2.4743158771079878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5F8-40C8-BA1B-ECEC78BBAA25}"/>
                </c:ext>
              </c:extLst>
            </c:dLbl>
            <c:dLbl>
              <c:idx val="6"/>
              <c:layout>
                <c:manualLayout>
                  <c:x val="-5.2585816120016317E-2"/>
                  <c:y val="-1.4783893072894985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5F8-40C8-BA1B-ECEC78BBAA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Слух</c:v>
                </c:pt>
                <c:pt idx="1">
                  <c:v>Зрение</c:v>
                </c:pt>
                <c:pt idx="2">
                  <c:v>ТНР</c:v>
                </c:pt>
                <c:pt idx="3">
                  <c:v>НОДА</c:v>
                </c:pt>
                <c:pt idx="4">
                  <c:v>Интеллект</c:v>
                </c:pt>
                <c:pt idx="5">
                  <c:v>ЗПР</c:v>
                </c:pt>
                <c:pt idx="6">
                  <c:v>РАС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141</c:v>
                </c:pt>
                <c:pt idx="1">
                  <c:v>789</c:v>
                </c:pt>
                <c:pt idx="2">
                  <c:v>1486</c:v>
                </c:pt>
                <c:pt idx="3">
                  <c:v>432</c:v>
                </c:pt>
                <c:pt idx="4">
                  <c:v>741</c:v>
                </c:pt>
                <c:pt idx="5">
                  <c:v>663</c:v>
                </c:pt>
                <c:pt idx="6">
                  <c:v>249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5F8-40C8-BA1B-ECEC78BBAA25}"/>
            </c:ext>
          </c:extLst>
        </c:ser>
        <c:dLbls/>
        <c:firstSliceAng val="0"/>
      </c:pie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Дети, прошедшие ПМПК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8.8790222728292508E-3"/>
                  <c:y val="-2.6267782461394676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697-4B71-846B-21BBC6A8BB62}"/>
                </c:ext>
              </c:extLst>
            </c:dLbl>
            <c:dLbl>
              <c:idx val="1"/>
              <c:layout>
                <c:manualLayout>
                  <c:x val="1.183869636377238E-2"/>
                  <c:y val="-2.918642495710513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 rtl="0">
                    <a:defRPr lang="ru-RU" sz="16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2578614886508152"/>
                      <c:h val="6.705592624613394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7697-4B71-846B-21BBC6A8BB62}"/>
                </c:ext>
              </c:extLst>
            </c:dLbl>
            <c:dLbl>
              <c:idx val="2"/>
              <c:layout>
                <c:manualLayout>
                  <c:x val="1.953124999999984E-2"/>
                  <c:y val="-2.9413494911465388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697-4B71-846B-21BBC6A8BB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ru-RU" sz="1600" b="1" i="0" u="none" strike="noStrike" kern="1200" baseline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2979</c:v>
                </c:pt>
                <c:pt idx="1">
                  <c:v>2574</c:v>
                </c:pt>
                <c:pt idx="2">
                  <c:v>2882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697-4B71-846B-21BBC6A8BB6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Дети раннего возраста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4.1435437273203243E-2"/>
                  <c:y val="-2.043049746997364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697-4B71-846B-21BBC6A8BB62}"/>
                </c:ext>
              </c:extLst>
            </c:dLbl>
            <c:dLbl>
              <c:idx val="1"/>
              <c:layout>
                <c:manualLayout>
                  <c:x val="3.2556415000374046E-2"/>
                  <c:y val="-2.043049746997364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697-4B71-846B-21BBC6A8BB62}"/>
                </c:ext>
              </c:extLst>
            </c:dLbl>
            <c:dLbl>
              <c:idx val="2"/>
              <c:layout>
                <c:manualLayout>
                  <c:x val="2.3871527777777783E-2"/>
                  <c:y val="-3.5296193893758564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697-4B71-846B-21BBC6A8BB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ru-RU" sz="1600" b="1" i="0" u="none" strike="noStrike" kern="1200" baseline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438</c:v>
                </c:pt>
                <c:pt idx="1">
                  <c:v>325</c:v>
                </c:pt>
                <c:pt idx="2">
                  <c:v>646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697-4B71-846B-21BBC6A8BB62}"/>
            </c:ext>
          </c:extLst>
        </c:ser>
        <c:dLbls/>
        <c:shape val="box"/>
        <c:axId val="46819968"/>
        <c:axId val="46825856"/>
        <c:axId val="0"/>
      </c:bar3DChart>
      <c:catAx>
        <c:axId val="4681996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6825856"/>
        <c:crosses val="autoZero"/>
        <c:auto val="1"/>
        <c:lblAlgn val="ctr"/>
        <c:lblOffset val="100"/>
      </c:catAx>
      <c:valAx>
        <c:axId val="4682585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6819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Слух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4.4658806716684494E-3"/>
                  <c:y val="-2.971202265413053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855-4716-AD92-53F8A00E65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Дети от 0 до 3 лет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855-4716-AD92-53F8A00E653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Зрение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8.9317613433369473E-3"/>
                  <c:y val="-2.376961812330443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855-4716-AD92-53F8A00E65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Дети от 0 до 3 лет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855-4716-AD92-53F8A00E653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НОДА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1.339764201500528E-2"/>
                  <c:y val="-2.971202265413057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855-4716-AD92-53F8A00E65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Дети от 0 до 3 лет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855-4716-AD92-53F8A00E6530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Речь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2.9028224365844863E-2"/>
                  <c:y val="-5.6452843042848033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855-4716-AD92-53F8A00E65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Дети от 0 до 3 лет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855-4716-AD92-53F8A00E6530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Интеллект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6.698821007502684E-3"/>
                  <c:y val="-4.1596831715782774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855-4716-AD92-53F8A00E65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Дети от 0 до 3 лет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855-4716-AD92-53F8A00E6530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ЗПРР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2.4562343694176342E-2"/>
                  <c:y val="-3.565442718495669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855-4716-AD92-53F8A00E65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Дети от 0 до 3 лет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A855-4716-AD92-53F8A00E6530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РАС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8.9317613433369056E-3"/>
                  <c:y val="-3.8153130960085657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A855-4716-AD92-53F8A00E65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Дети от 0 до 3 лет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A855-4716-AD92-53F8A00E6530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ТМНР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1.3397642015005359E-2"/>
                  <c:y val="-5.1779249160116156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063-4FF1-89D8-B098CE5E52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Дети от 0 до 3 лет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063-4FF1-89D8-B098CE5E5206}"/>
            </c:ext>
          </c:extLst>
        </c:ser>
        <c:dLbls/>
        <c:shape val="box"/>
        <c:axId val="88323200"/>
        <c:axId val="88324736"/>
        <c:axId val="0"/>
      </c:bar3DChart>
      <c:catAx>
        <c:axId val="8832320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8324736"/>
        <c:crosses val="autoZero"/>
        <c:auto val="1"/>
        <c:lblAlgn val="ctr"/>
        <c:lblOffset val="100"/>
      </c:catAx>
      <c:valAx>
        <c:axId val="8832473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8323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75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148-49B7-B7C9-159473EE7C3E}"/>
              </c:ext>
            </c:extLst>
          </c:dPt>
          <c:dPt>
            <c:idx val="1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5148-49B7-B7C9-159473EE7C3E}"/>
              </c:ext>
            </c:extLst>
          </c:dPt>
          <c:dPt>
            <c:idx val="2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5148-49B7-B7C9-159473EE7C3E}"/>
              </c:ext>
            </c:extLst>
          </c:dPt>
          <c:dPt>
            <c:idx val="3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148-49B7-B7C9-159473EE7C3E}"/>
              </c:ext>
            </c:extLst>
          </c:dPt>
          <c:dPt>
            <c:idx val="4"/>
            <c:spPr>
              <a:solidFill>
                <a:schemeClr val="accent1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148-49B7-B7C9-159473EE7C3E}"/>
              </c:ext>
            </c:extLst>
          </c:dPt>
          <c:dLbls>
            <c:dLbl>
              <c:idx val="0"/>
              <c:layout>
                <c:manualLayout>
                  <c:x val="3.9874069779667759E-2"/>
                  <c:y val="-2.5154185085416978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148-49B7-B7C9-159473EE7C3E}"/>
                </c:ext>
              </c:extLst>
            </c:dLbl>
            <c:dLbl>
              <c:idx val="1"/>
              <c:layout>
                <c:manualLayout>
                  <c:x val="2.8035300182247258E-3"/>
                  <c:y val="-2.0307391674724879E-4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148-49B7-B7C9-159473EE7C3E}"/>
                </c:ext>
              </c:extLst>
            </c:dLbl>
            <c:dLbl>
              <c:idx val="2"/>
              <c:layout>
                <c:manualLayout>
                  <c:x val="-2.4533557296899461E-2"/>
                  <c:y val="1.025478311921536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148-49B7-B7C9-159473EE7C3E}"/>
                </c:ext>
              </c:extLst>
            </c:dLbl>
            <c:dLbl>
              <c:idx val="3"/>
              <c:layout>
                <c:manualLayout>
                  <c:x val="-1.2026967627748309E-2"/>
                  <c:y val="5.3738142929502233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148-49B7-B7C9-159473EE7C3E}"/>
                </c:ext>
              </c:extLst>
            </c:dLbl>
            <c:dLbl>
              <c:idx val="4"/>
              <c:layout>
                <c:manualLayout>
                  <c:x val="-2.7586436014860168E-2"/>
                  <c:y val="-7.0523308352903269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148-49B7-B7C9-159473EE7C3E}"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Художественно-эстетическое направление</c:v>
                </c:pt>
                <c:pt idx="1">
                  <c:v>Техническое направление</c:v>
                </c:pt>
                <c:pt idx="2">
                  <c:v>Физкультурно-спортивное направление</c:v>
                </c:pt>
                <c:pt idx="3">
                  <c:v>Естественно-научное направление</c:v>
                </c:pt>
                <c:pt idx="4">
                  <c:v>Социально-педагогическое направление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0.35000000000000003</c:v>
                </c:pt>
                <c:pt idx="1">
                  <c:v>7.0000000000000021E-2</c:v>
                </c:pt>
                <c:pt idx="2">
                  <c:v>0.12000000000000001</c:v>
                </c:pt>
                <c:pt idx="3">
                  <c:v>8.0000000000000016E-2</c:v>
                </c:pt>
                <c:pt idx="4">
                  <c:v>0.38000000000000006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148-49B7-B7C9-159473EE7C3E}"/>
            </c:ext>
          </c:extLst>
        </c:ser>
        <c:dLbls/>
      </c:pie3DChart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3820FF-34FB-468E-97CA-1C803C671E17}" type="doc">
      <dgm:prSet loTypeId="urn:microsoft.com/office/officeart/2005/8/layout/vList3#1" loCatId="list" qsTypeId="urn:microsoft.com/office/officeart/2005/8/quickstyle/simple1" qsCatId="simple" csTypeId="urn:microsoft.com/office/officeart/2005/8/colors/colorful1#1" csCatId="colorful" phldr="1"/>
      <dgm:spPr/>
    </dgm:pt>
    <dgm:pt modelId="{694F1BE4-7C01-44E3-BE0B-9D4B011A0769}">
      <dgm:prSet phldrT="[Текст]" custT="1"/>
      <dgm:spPr>
        <a:solidFill>
          <a:schemeClr val="accent2">
            <a:hueOff val="0"/>
            <a:satOff val="0"/>
            <a:lumOff val="0"/>
            <a:alpha val="83000"/>
          </a:schemeClr>
        </a:solidFill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dirty="0">
              <a:solidFill>
                <a:schemeClr val="tx1"/>
              </a:solidFill>
            </a:rPr>
            <a:t>ДОУ №8, 48 – нарушение зрения,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dirty="0">
              <a:solidFill>
                <a:schemeClr val="tx1"/>
              </a:solidFill>
            </a:rPr>
            <a:t>84 группы - ТНР, 2 группы - заикание,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dirty="0">
              <a:solidFill>
                <a:schemeClr val="tx1"/>
              </a:solidFill>
            </a:rPr>
            <a:t>20 групп - интеллект и ЗПР, 5 групп – НОДА, 14 групп – инклюзия,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dirty="0">
              <a:solidFill>
                <a:schemeClr val="tx1"/>
              </a:solidFill>
            </a:rPr>
            <a:t>ДО при ГБОУ «</a:t>
          </a:r>
          <a:r>
            <a:rPr lang="ru-RU" sz="1800" dirty="0" err="1">
              <a:solidFill>
                <a:schemeClr val="tx1"/>
              </a:solidFill>
            </a:rPr>
            <a:t>НчСОШ</a:t>
          </a:r>
          <a:r>
            <a:rPr lang="ru-RU" sz="1800" dirty="0">
              <a:solidFill>
                <a:schemeClr val="tx1"/>
              </a:solidFill>
            </a:rPr>
            <a:t> №88» – нарушения слуха,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dirty="0">
              <a:solidFill>
                <a:schemeClr val="tx1"/>
              </a:solidFill>
            </a:rPr>
            <a:t>ДО при ГБОУ «</a:t>
          </a:r>
          <a:r>
            <a:rPr lang="ru-RU" sz="1800" dirty="0" err="1">
              <a:solidFill>
                <a:schemeClr val="tx1"/>
              </a:solidFill>
            </a:rPr>
            <a:t>НчСОШ</a:t>
          </a:r>
          <a:r>
            <a:rPr lang="ru-RU" sz="1800" dirty="0">
              <a:solidFill>
                <a:schemeClr val="tx1"/>
              </a:solidFill>
            </a:rPr>
            <a:t> №89» - ТНР,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dirty="0">
              <a:solidFill>
                <a:schemeClr val="tx1"/>
              </a:solidFill>
            </a:rPr>
            <a:t>МБУ «ЦПМСС №85» - неорганизованные дети с ОВЗ</a:t>
          </a:r>
        </a:p>
      </dgm:t>
    </dgm:pt>
    <dgm:pt modelId="{E846E4F4-BD41-442F-9F94-F3D996CCB881}" type="parTrans" cxnId="{8D64912C-EE1B-4B9E-87B4-DE32F5940460}">
      <dgm:prSet/>
      <dgm:spPr/>
      <dgm:t>
        <a:bodyPr/>
        <a:lstStyle/>
        <a:p>
          <a:endParaRPr lang="ru-RU"/>
        </a:p>
      </dgm:t>
    </dgm:pt>
    <dgm:pt modelId="{571F35AD-43E8-48B8-A47E-C73393A46B01}" type="sibTrans" cxnId="{8D64912C-EE1B-4B9E-87B4-DE32F5940460}">
      <dgm:prSet/>
      <dgm:spPr/>
      <dgm:t>
        <a:bodyPr/>
        <a:lstStyle/>
        <a:p>
          <a:endParaRPr lang="ru-RU"/>
        </a:p>
      </dgm:t>
    </dgm:pt>
    <dgm:pt modelId="{2A6850DB-59E0-4DA3-AA4A-104A0EF79995}">
      <dgm:prSet custT="1"/>
      <dgm:spPr>
        <a:solidFill>
          <a:schemeClr val="accent4">
            <a:hueOff val="0"/>
            <a:satOff val="0"/>
            <a:lumOff val="0"/>
            <a:alpha val="83000"/>
          </a:schemeClr>
        </a:solidFill>
      </dgm:spPr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dirty="0">
              <a:solidFill>
                <a:schemeClr val="tx1"/>
              </a:solidFill>
            </a:rPr>
            <a:t>ГАУСО «Реабилитационный центр для детей и подростков с ограниченными возможностями центра МТЗ и СЗ РТ «Солнышко»</a:t>
          </a:r>
        </a:p>
      </dgm:t>
    </dgm:pt>
    <dgm:pt modelId="{32218A32-1CE2-4B8C-A95B-ABF8A5565E1C}" type="parTrans" cxnId="{BC43FF38-9E0B-460C-BA4E-7CB44EC9E4DF}">
      <dgm:prSet/>
      <dgm:spPr/>
      <dgm:t>
        <a:bodyPr/>
        <a:lstStyle/>
        <a:p>
          <a:endParaRPr lang="ru-RU"/>
        </a:p>
      </dgm:t>
    </dgm:pt>
    <dgm:pt modelId="{BDADDEA6-9DC5-4A99-8943-EE3A6A3D332F}" type="sibTrans" cxnId="{BC43FF38-9E0B-460C-BA4E-7CB44EC9E4DF}">
      <dgm:prSet/>
      <dgm:spPr/>
      <dgm:t>
        <a:bodyPr/>
        <a:lstStyle/>
        <a:p>
          <a:endParaRPr lang="ru-RU"/>
        </a:p>
      </dgm:t>
    </dgm:pt>
    <dgm:pt modelId="{C527851F-92C9-4B64-B134-4AF7CBC987D0}">
      <dgm:prSet custT="1"/>
      <dgm:spPr>
        <a:solidFill>
          <a:schemeClr val="accent3">
            <a:hueOff val="0"/>
            <a:satOff val="0"/>
            <a:lumOff val="0"/>
            <a:alpha val="83000"/>
          </a:schemeClr>
        </a:solidFill>
      </dgm:spPr>
      <dgm:t>
        <a:bodyPr/>
        <a:lstStyle/>
        <a:p>
          <a:pPr algn="l"/>
          <a:r>
            <a:rPr lang="ru-RU" sz="1800" b="0" dirty="0">
              <a:solidFill>
                <a:schemeClr val="tx1"/>
              </a:solidFill>
            </a:rPr>
            <a:t>ГКУЗ «Республиканский дом ребенка специализированный» </a:t>
          </a:r>
        </a:p>
      </dgm:t>
    </dgm:pt>
    <dgm:pt modelId="{0D053DDB-7277-418C-A4ED-4B5C5B0A2E2E}" type="parTrans" cxnId="{98BFDDCB-9A20-4B9C-8880-964E9FB2FAE0}">
      <dgm:prSet/>
      <dgm:spPr/>
      <dgm:t>
        <a:bodyPr/>
        <a:lstStyle/>
        <a:p>
          <a:endParaRPr lang="ru-RU"/>
        </a:p>
      </dgm:t>
    </dgm:pt>
    <dgm:pt modelId="{9ABC7460-5FCE-4BE0-B11C-09DB7575D389}" type="sibTrans" cxnId="{98BFDDCB-9A20-4B9C-8880-964E9FB2FAE0}">
      <dgm:prSet/>
      <dgm:spPr/>
      <dgm:t>
        <a:bodyPr/>
        <a:lstStyle/>
        <a:p>
          <a:endParaRPr lang="ru-RU"/>
        </a:p>
      </dgm:t>
    </dgm:pt>
    <dgm:pt modelId="{359FB3C2-BB37-43AD-87A5-E16F05280B67}">
      <dgm:prSet custT="1"/>
      <dgm:spPr>
        <a:solidFill>
          <a:schemeClr val="accent5">
            <a:hueOff val="0"/>
            <a:satOff val="0"/>
            <a:lumOff val="0"/>
            <a:alpha val="83000"/>
          </a:schemeClr>
        </a:solidFill>
      </dgm:spPr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dirty="0">
              <a:solidFill>
                <a:schemeClr val="tx1"/>
              </a:solidFill>
            </a:rPr>
            <a:t>Автономная некоммерческая организация «Центр лечебной педагогики «Чудо-Дети»</a:t>
          </a:r>
        </a:p>
      </dgm:t>
    </dgm:pt>
    <dgm:pt modelId="{5845BC70-F0EF-4959-BE67-2362BB4D4ADC}" type="parTrans" cxnId="{3C49B365-884B-4CD2-B126-4F05BA7CEE29}">
      <dgm:prSet/>
      <dgm:spPr/>
      <dgm:t>
        <a:bodyPr/>
        <a:lstStyle/>
        <a:p>
          <a:endParaRPr lang="ru-RU"/>
        </a:p>
      </dgm:t>
    </dgm:pt>
    <dgm:pt modelId="{2C3BF3EC-DCB3-4A37-AA06-18F6F32CB702}" type="sibTrans" cxnId="{3C49B365-884B-4CD2-B126-4F05BA7CEE29}">
      <dgm:prSet/>
      <dgm:spPr/>
      <dgm:t>
        <a:bodyPr/>
        <a:lstStyle/>
        <a:p>
          <a:endParaRPr lang="ru-RU"/>
        </a:p>
      </dgm:t>
    </dgm:pt>
    <dgm:pt modelId="{61893FC8-D248-4E65-AFB9-74EDA6EA81A1}" type="pres">
      <dgm:prSet presAssocID="{D53820FF-34FB-468E-97CA-1C803C671E17}" presName="linearFlow" presStyleCnt="0">
        <dgm:presLayoutVars>
          <dgm:dir/>
          <dgm:resizeHandles val="exact"/>
        </dgm:presLayoutVars>
      </dgm:prSet>
      <dgm:spPr/>
    </dgm:pt>
    <dgm:pt modelId="{D18CA339-600E-45E2-8DC2-94C1E1C346A7}" type="pres">
      <dgm:prSet presAssocID="{694F1BE4-7C01-44E3-BE0B-9D4B011A0769}" presName="composite" presStyleCnt="0"/>
      <dgm:spPr/>
    </dgm:pt>
    <dgm:pt modelId="{120F8028-CE1A-4906-ABBB-B29B1E3F397F}" type="pres">
      <dgm:prSet presAssocID="{694F1BE4-7C01-44E3-BE0B-9D4B011A0769}" presName="imgShp" presStyleLbl="fgImgPlace1" presStyleIdx="0" presStyleCnt="4" custScaleX="128883" custScaleY="120478" custLinFactX="-32775" custLinFactNeighborX="-100000" custLinFactNeighborY="41622"/>
      <dgm:spPr>
        <a:solidFill>
          <a:schemeClr val="bg1"/>
        </a:solidFill>
      </dgm:spPr>
    </dgm:pt>
    <dgm:pt modelId="{D015AC6E-453E-4935-9544-846C42161755}" type="pres">
      <dgm:prSet presAssocID="{694F1BE4-7C01-44E3-BE0B-9D4B011A0769}" presName="txShp" presStyleLbl="node1" presStyleIdx="0" presStyleCnt="4" custScaleX="128849" custScaleY="176243" custLinFactNeighborX="8062" custLinFactNeighborY="413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DAAFC1-ABDE-42F1-AE5D-21FC231FD24C}" type="pres">
      <dgm:prSet presAssocID="{571F35AD-43E8-48B8-A47E-C73393A46B01}" presName="spacing" presStyleCnt="0"/>
      <dgm:spPr/>
    </dgm:pt>
    <dgm:pt modelId="{200B03CE-106B-4924-8884-D9DAF9E73172}" type="pres">
      <dgm:prSet presAssocID="{C527851F-92C9-4B64-B134-4AF7CBC987D0}" presName="composite" presStyleCnt="0"/>
      <dgm:spPr/>
    </dgm:pt>
    <dgm:pt modelId="{404309E7-1ED9-4A50-8EB5-2A720C782F0E}" type="pres">
      <dgm:prSet presAssocID="{C527851F-92C9-4B64-B134-4AF7CBC987D0}" presName="imgShp" presStyleLbl="fgImgPlace1" presStyleIdx="1" presStyleCnt="4" custScaleX="111608" custScaleY="103723" custLinFactX="-13481" custLinFactNeighborX="-100000" custLinFactNeighborY="2676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</dgm:spPr>
    </dgm:pt>
    <dgm:pt modelId="{F385A190-8B40-474F-B374-9A53B8601837}" type="pres">
      <dgm:prSet presAssocID="{C527851F-92C9-4B64-B134-4AF7CBC987D0}" presName="txShp" presStyleLbl="node1" presStyleIdx="1" presStyleCnt="4" custScaleX="127157" custScaleY="74476" custLinFactNeighborX="8930" custLinFactNeighborY="325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A7C0E7-5271-4287-89D1-EAB1955A7C90}" type="pres">
      <dgm:prSet presAssocID="{9ABC7460-5FCE-4BE0-B11C-09DB7575D389}" presName="spacing" presStyleCnt="0"/>
      <dgm:spPr/>
    </dgm:pt>
    <dgm:pt modelId="{EC7CA828-4500-4C37-81AB-7F4326C78A36}" type="pres">
      <dgm:prSet presAssocID="{2A6850DB-59E0-4DA3-AA4A-104A0EF79995}" presName="composite" presStyleCnt="0"/>
      <dgm:spPr/>
    </dgm:pt>
    <dgm:pt modelId="{7D9937AA-4451-4153-97EB-364787FA456D}" type="pres">
      <dgm:prSet presAssocID="{2A6850DB-59E0-4DA3-AA4A-104A0EF79995}" presName="imgShp" presStyleLbl="fgImgPlace1" presStyleIdx="2" presStyleCnt="4" custLinFactX="-13481" custLinFactNeighborX="-100000" custLinFactNeighborY="875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39000" r="-39000"/>
          </a:stretch>
        </a:blipFill>
      </dgm:spPr>
    </dgm:pt>
    <dgm:pt modelId="{4B5722B0-C98D-47E2-B5C7-BC0D0F6643C6}" type="pres">
      <dgm:prSet presAssocID="{2A6850DB-59E0-4DA3-AA4A-104A0EF79995}" presName="txShp" presStyleLbl="node1" presStyleIdx="2" presStyleCnt="4" custScaleX="127157" custScaleY="74500" custLinFactNeighborX="9161" custLinFactNeighborY="151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4F27E2-0CF4-4932-B78C-2727BD020243}" type="pres">
      <dgm:prSet presAssocID="{BDADDEA6-9DC5-4A99-8943-EE3A6A3D332F}" presName="spacing" presStyleCnt="0"/>
      <dgm:spPr/>
    </dgm:pt>
    <dgm:pt modelId="{AB896443-9F00-414A-B094-AA64E248C7C2}" type="pres">
      <dgm:prSet presAssocID="{359FB3C2-BB37-43AD-87A5-E16F05280B67}" presName="composite" presStyleCnt="0"/>
      <dgm:spPr/>
    </dgm:pt>
    <dgm:pt modelId="{C1727FED-0BD9-4AC2-B039-76ACD1CFCD5A}" type="pres">
      <dgm:prSet presAssocID="{359FB3C2-BB37-43AD-87A5-E16F05280B67}" presName="imgShp" presStyleLbl="fgImgPlace1" presStyleIdx="3" presStyleCnt="4" custLinFactX="-18093" custLinFactNeighborX="-100000" custLinFactNeighborY="-950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0000" b="-10000"/>
          </a:stretch>
        </a:blipFill>
      </dgm:spPr>
    </dgm:pt>
    <dgm:pt modelId="{2AE17274-1C23-43C9-BEB8-CEDCBE4822FE}" type="pres">
      <dgm:prSet presAssocID="{359FB3C2-BB37-43AD-87A5-E16F05280B67}" presName="txShp" presStyleLbl="node1" presStyleIdx="3" presStyleCnt="4" custScaleX="127157" custScaleY="71416" custLinFactNeighborX="8613" custLinFactNeighborY="-17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BFDDCB-9A20-4B9C-8880-964E9FB2FAE0}" srcId="{D53820FF-34FB-468E-97CA-1C803C671E17}" destId="{C527851F-92C9-4B64-B134-4AF7CBC987D0}" srcOrd="1" destOrd="0" parTransId="{0D053DDB-7277-418C-A4ED-4B5C5B0A2E2E}" sibTransId="{9ABC7460-5FCE-4BE0-B11C-09DB7575D389}"/>
    <dgm:cxn modelId="{5A56B271-728B-4D7F-A416-1220FB867ABE}" type="presOf" srcId="{694F1BE4-7C01-44E3-BE0B-9D4B011A0769}" destId="{D015AC6E-453E-4935-9544-846C42161755}" srcOrd="0" destOrd="0" presId="urn:microsoft.com/office/officeart/2005/8/layout/vList3#1"/>
    <dgm:cxn modelId="{BC43FF38-9E0B-460C-BA4E-7CB44EC9E4DF}" srcId="{D53820FF-34FB-468E-97CA-1C803C671E17}" destId="{2A6850DB-59E0-4DA3-AA4A-104A0EF79995}" srcOrd="2" destOrd="0" parTransId="{32218A32-1CE2-4B8C-A95B-ABF8A5565E1C}" sibTransId="{BDADDEA6-9DC5-4A99-8943-EE3A6A3D332F}"/>
    <dgm:cxn modelId="{8D64912C-EE1B-4B9E-87B4-DE32F5940460}" srcId="{D53820FF-34FB-468E-97CA-1C803C671E17}" destId="{694F1BE4-7C01-44E3-BE0B-9D4B011A0769}" srcOrd="0" destOrd="0" parTransId="{E846E4F4-BD41-442F-9F94-F3D996CCB881}" sibTransId="{571F35AD-43E8-48B8-A47E-C73393A46B01}"/>
    <dgm:cxn modelId="{5A6975EA-C5A0-4456-B545-FAEA3C76F0CF}" type="presOf" srcId="{D53820FF-34FB-468E-97CA-1C803C671E17}" destId="{61893FC8-D248-4E65-AFB9-74EDA6EA81A1}" srcOrd="0" destOrd="0" presId="urn:microsoft.com/office/officeart/2005/8/layout/vList3#1"/>
    <dgm:cxn modelId="{3C49B365-884B-4CD2-B126-4F05BA7CEE29}" srcId="{D53820FF-34FB-468E-97CA-1C803C671E17}" destId="{359FB3C2-BB37-43AD-87A5-E16F05280B67}" srcOrd="3" destOrd="0" parTransId="{5845BC70-F0EF-4959-BE67-2362BB4D4ADC}" sibTransId="{2C3BF3EC-DCB3-4A37-AA06-18F6F32CB702}"/>
    <dgm:cxn modelId="{8AE8DB3D-7419-47AF-989A-C54624F19519}" type="presOf" srcId="{359FB3C2-BB37-43AD-87A5-E16F05280B67}" destId="{2AE17274-1C23-43C9-BEB8-CEDCBE4822FE}" srcOrd="0" destOrd="0" presId="urn:microsoft.com/office/officeart/2005/8/layout/vList3#1"/>
    <dgm:cxn modelId="{12D11801-8178-4A0F-8EAD-6E13F309377F}" type="presOf" srcId="{2A6850DB-59E0-4DA3-AA4A-104A0EF79995}" destId="{4B5722B0-C98D-47E2-B5C7-BC0D0F6643C6}" srcOrd="0" destOrd="0" presId="urn:microsoft.com/office/officeart/2005/8/layout/vList3#1"/>
    <dgm:cxn modelId="{EED38F37-60DA-41FE-B687-C43D5BDEF2E7}" type="presOf" srcId="{C527851F-92C9-4B64-B134-4AF7CBC987D0}" destId="{F385A190-8B40-474F-B374-9A53B8601837}" srcOrd="0" destOrd="0" presId="urn:microsoft.com/office/officeart/2005/8/layout/vList3#1"/>
    <dgm:cxn modelId="{6238FF8E-ADF9-46B8-9A33-1C5CB97689F4}" type="presParOf" srcId="{61893FC8-D248-4E65-AFB9-74EDA6EA81A1}" destId="{D18CA339-600E-45E2-8DC2-94C1E1C346A7}" srcOrd="0" destOrd="0" presId="urn:microsoft.com/office/officeart/2005/8/layout/vList3#1"/>
    <dgm:cxn modelId="{A5BEA018-665C-4334-984C-54530336A75B}" type="presParOf" srcId="{D18CA339-600E-45E2-8DC2-94C1E1C346A7}" destId="{120F8028-CE1A-4906-ABBB-B29B1E3F397F}" srcOrd="0" destOrd="0" presId="urn:microsoft.com/office/officeart/2005/8/layout/vList3#1"/>
    <dgm:cxn modelId="{6E76773B-8984-4151-AC3C-4D299DA83CCC}" type="presParOf" srcId="{D18CA339-600E-45E2-8DC2-94C1E1C346A7}" destId="{D015AC6E-453E-4935-9544-846C42161755}" srcOrd="1" destOrd="0" presId="urn:microsoft.com/office/officeart/2005/8/layout/vList3#1"/>
    <dgm:cxn modelId="{9A87D1C5-39DA-4E8B-988E-853F4D678FC7}" type="presParOf" srcId="{61893FC8-D248-4E65-AFB9-74EDA6EA81A1}" destId="{3FDAAFC1-ABDE-42F1-AE5D-21FC231FD24C}" srcOrd="1" destOrd="0" presId="urn:microsoft.com/office/officeart/2005/8/layout/vList3#1"/>
    <dgm:cxn modelId="{68D72F04-625B-44FC-A015-D21E8C3E0866}" type="presParOf" srcId="{61893FC8-D248-4E65-AFB9-74EDA6EA81A1}" destId="{200B03CE-106B-4924-8884-D9DAF9E73172}" srcOrd="2" destOrd="0" presId="urn:microsoft.com/office/officeart/2005/8/layout/vList3#1"/>
    <dgm:cxn modelId="{AC66D8F4-2940-4E5D-BF1B-73B89DFCF795}" type="presParOf" srcId="{200B03CE-106B-4924-8884-D9DAF9E73172}" destId="{404309E7-1ED9-4A50-8EB5-2A720C782F0E}" srcOrd="0" destOrd="0" presId="urn:microsoft.com/office/officeart/2005/8/layout/vList3#1"/>
    <dgm:cxn modelId="{7E4596FC-6DD8-4EE7-8718-E61329058175}" type="presParOf" srcId="{200B03CE-106B-4924-8884-D9DAF9E73172}" destId="{F385A190-8B40-474F-B374-9A53B8601837}" srcOrd="1" destOrd="0" presId="urn:microsoft.com/office/officeart/2005/8/layout/vList3#1"/>
    <dgm:cxn modelId="{73E5FE35-48F9-44AA-967A-EF026440F927}" type="presParOf" srcId="{61893FC8-D248-4E65-AFB9-74EDA6EA81A1}" destId="{92A7C0E7-5271-4287-89D1-EAB1955A7C90}" srcOrd="3" destOrd="0" presId="urn:microsoft.com/office/officeart/2005/8/layout/vList3#1"/>
    <dgm:cxn modelId="{EA988A85-8A2F-4657-80B7-D9A6D537B256}" type="presParOf" srcId="{61893FC8-D248-4E65-AFB9-74EDA6EA81A1}" destId="{EC7CA828-4500-4C37-81AB-7F4326C78A36}" srcOrd="4" destOrd="0" presId="urn:microsoft.com/office/officeart/2005/8/layout/vList3#1"/>
    <dgm:cxn modelId="{B4CB2E9B-1180-4D2F-B9E3-0B20A32E83AF}" type="presParOf" srcId="{EC7CA828-4500-4C37-81AB-7F4326C78A36}" destId="{7D9937AA-4451-4153-97EB-364787FA456D}" srcOrd="0" destOrd="0" presId="urn:microsoft.com/office/officeart/2005/8/layout/vList3#1"/>
    <dgm:cxn modelId="{E79CB93D-A2DB-4BB3-8806-AD7327928739}" type="presParOf" srcId="{EC7CA828-4500-4C37-81AB-7F4326C78A36}" destId="{4B5722B0-C98D-47E2-B5C7-BC0D0F6643C6}" srcOrd="1" destOrd="0" presId="urn:microsoft.com/office/officeart/2005/8/layout/vList3#1"/>
    <dgm:cxn modelId="{4BBC73DA-B6B4-4E77-8676-BBBCCB8EBC68}" type="presParOf" srcId="{61893FC8-D248-4E65-AFB9-74EDA6EA81A1}" destId="{794F27E2-0CF4-4932-B78C-2727BD020243}" srcOrd="5" destOrd="0" presId="urn:microsoft.com/office/officeart/2005/8/layout/vList3#1"/>
    <dgm:cxn modelId="{4177928F-3C84-41E3-AB3E-F274A0A902BB}" type="presParOf" srcId="{61893FC8-D248-4E65-AFB9-74EDA6EA81A1}" destId="{AB896443-9F00-414A-B094-AA64E248C7C2}" srcOrd="6" destOrd="0" presId="urn:microsoft.com/office/officeart/2005/8/layout/vList3#1"/>
    <dgm:cxn modelId="{6FD3814B-6B77-43FE-A08F-7135A027C06F}" type="presParOf" srcId="{AB896443-9F00-414A-B094-AA64E248C7C2}" destId="{C1727FED-0BD9-4AC2-B039-76ACD1CFCD5A}" srcOrd="0" destOrd="0" presId="urn:microsoft.com/office/officeart/2005/8/layout/vList3#1"/>
    <dgm:cxn modelId="{948B59EF-3CDB-4381-B361-B92B315DE997}" type="presParOf" srcId="{AB896443-9F00-414A-B094-AA64E248C7C2}" destId="{2AE17274-1C23-43C9-BEB8-CEDCBE4822FE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3820FF-34FB-468E-97CA-1C803C671E17}" type="doc">
      <dgm:prSet loTypeId="urn:microsoft.com/office/officeart/2005/8/layout/vList3#2" loCatId="list" qsTypeId="urn:microsoft.com/office/officeart/2005/8/quickstyle/simple1" qsCatId="simple" csTypeId="urn:microsoft.com/office/officeart/2005/8/colors/colorful1#2" csCatId="colorful" phldr="1"/>
      <dgm:spPr/>
    </dgm:pt>
    <dgm:pt modelId="{694F1BE4-7C01-44E3-BE0B-9D4B011A0769}">
      <dgm:prSet phldrT="[Текст]" custT="1"/>
      <dgm:spPr>
        <a:solidFill>
          <a:schemeClr val="accent2">
            <a:hueOff val="0"/>
            <a:satOff val="0"/>
            <a:lumOff val="0"/>
            <a:alpha val="83000"/>
          </a:schemeClr>
        </a:solidFill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dirty="0">
              <a:solidFill>
                <a:schemeClr val="tx1"/>
              </a:solidFill>
            </a:rPr>
            <a:t>МБОУ «СОШ» - 71 - 486 обучающихся по АОП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dirty="0">
              <a:solidFill>
                <a:schemeClr val="tx1"/>
              </a:solidFill>
            </a:rPr>
            <a:t>МБУ «ЦПМСС №85» - сопровождение инклюзивного образования, сетевое взаимодействие с ОО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dirty="0">
              <a:solidFill>
                <a:schemeClr val="tx1"/>
              </a:solidFill>
            </a:rPr>
            <a:t>Учреждения дополнительного образования – 14 (реализация АОП, сетевое взаимодействие с ОО)</a:t>
          </a:r>
        </a:p>
      </dgm:t>
    </dgm:pt>
    <dgm:pt modelId="{E846E4F4-BD41-442F-9F94-F3D996CCB881}" type="parTrans" cxnId="{8D64912C-EE1B-4B9E-87B4-DE32F5940460}">
      <dgm:prSet/>
      <dgm:spPr/>
      <dgm:t>
        <a:bodyPr/>
        <a:lstStyle/>
        <a:p>
          <a:endParaRPr lang="ru-RU"/>
        </a:p>
      </dgm:t>
    </dgm:pt>
    <dgm:pt modelId="{571F35AD-43E8-48B8-A47E-C73393A46B01}" type="sibTrans" cxnId="{8D64912C-EE1B-4B9E-87B4-DE32F5940460}">
      <dgm:prSet/>
      <dgm:spPr/>
      <dgm:t>
        <a:bodyPr/>
        <a:lstStyle/>
        <a:p>
          <a:endParaRPr lang="ru-RU"/>
        </a:p>
      </dgm:t>
    </dgm:pt>
    <dgm:pt modelId="{2A6850DB-59E0-4DA3-AA4A-104A0EF79995}">
      <dgm:prSet custT="1"/>
      <dgm:spPr>
        <a:solidFill>
          <a:schemeClr val="accent4">
            <a:hueOff val="0"/>
            <a:satOff val="0"/>
            <a:lumOff val="0"/>
            <a:alpha val="83000"/>
          </a:schemeClr>
        </a:solidFill>
      </dgm:spPr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dirty="0">
              <a:solidFill>
                <a:schemeClr val="tx1"/>
              </a:solidFill>
            </a:rPr>
            <a:t>ГБОУ «</a:t>
          </a:r>
          <a:r>
            <a:rPr lang="ru-RU" sz="1800" b="0" dirty="0" err="1">
              <a:solidFill>
                <a:schemeClr val="tx1"/>
              </a:solidFill>
            </a:rPr>
            <a:t>НчСОШ</a:t>
          </a:r>
          <a:r>
            <a:rPr lang="ru-RU" sz="1800" b="0" dirty="0">
              <a:solidFill>
                <a:schemeClr val="tx1"/>
              </a:solidFill>
            </a:rPr>
            <a:t> для детей с ОВЗ» №67, 68, 69 для детей с нарушением интеллекта,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dirty="0">
              <a:solidFill>
                <a:schemeClr val="tx1"/>
              </a:solidFill>
            </a:rPr>
            <a:t>ГБОУ «</a:t>
          </a:r>
          <a:r>
            <a:rPr lang="ru-RU" sz="1800" b="0" dirty="0" err="1">
              <a:solidFill>
                <a:schemeClr val="tx1"/>
              </a:solidFill>
            </a:rPr>
            <a:t>НчСОШ</a:t>
          </a:r>
          <a:r>
            <a:rPr lang="ru-RU" sz="1800" b="0" dirty="0">
              <a:solidFill>
                <a:schemeClr val="tx1"/>
              </a:solidFill>
            </a:rPr>
            <a:t> для детей с ОВЗ» № 75, 87 для детей с нарушением зрения, 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dirty="0">
              <a:solidFill>
                <a:schemeClr val="tx1"/>
              </a:solidFill>
            </a:rPr>
            <a:t>ГБОУ «</a:t>
          </a:r>
          <a:r>
            <a:rPr lang="ru-RU" sz="1800" b="0" dirty="0" err="1">
              <a:solidFill>
                <a:schemeClr val="tx1"/>
              </a:solidFill>
            </a:rPr>
            <a:t>НчСОШ</a:t>
          </a:r>
          <a:r>
            <a:rPr lang="ru-RU" sz="1800" b="0" dirty="0">
              <a:solidFill>
                <a:schemeClr val="tx1"/>
              </a:solidFill>
            </a:rPr>
            <a:t> для детей с ОВЗ» № 86 для детей с нарушением ОДА, 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dirty="0">
              <a:solidFill>
                <a:schemeClr val="tx1"/>
              </a:solidFill>
            </a:rPr>
            <a:t>ГБОУ «</a:t>
          </a:r>
          <a:r>
            <a:rPr lang="ru-RU" sz="1800" b="0" dirty="0" err="1">
              <a:solidFill>
                <a:schemeClr val="tx1"/>
              </a:solidFill>
            </a:rPr>
            <a:t>НчСОШ</a:t>
          </a:r>
          <a:r>
            <a:rPr lang="ru-RU" sz="1800" b="0" dirty="0">
              <a:solidFill>
                <a:schemeClr val="tx1"/>
              </a:solidFill>
            </a:rPr>
            <a:t> для детей с ОВЗ» № 88 для детей с нарушением слуха, 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dirty="0">
              <a:solidFill>
                <a:schemeClr val="tx1"/>
              </a:solidFill>
            </a:rPr>
            <a:t>ГБОУ «</a:t>
          </a:r>
          <a:r>
            <a:rPr lang="ru-RU" sz="1800" b="0" dirty="0" err="1">
              <a:solidFill>
                <a:schemeClr val="tx1"/>
              </a:solidFill>
            </a:rPr>
            <a:t>НчСОШ</a:t>
          </a:r>
          <a:r>
            <a:rPr lang="ru-RU" sz="1800" b="0" dirty="0">
              <a:solidFill>
                <a:schemeClr val="tx1"/>
              </a:solidFill>
            </a:rPr>
            <a:t> для детей с ОВЗ» № 89 для детей с ТНР</a:t>
          </a:r>
        </a:p>
      </dgm:t>
    </dgm:pt>
    <dgm:pt modelId="{32218A32-1CE2-4B8C-A95B-ABF8A5565E1C}" type="parTrans" cxnId="{BC43FF38-9E0B-460C-BA4E-7CB44EC9E4DF}">
      <dgm:prSet/>
      <dgm:spPr/>
      <dgm:t>
        <a:bodyPr/>
        <a:lstStyle/>
        <a:p>
          <a:endParaRPr lang="ru-RU"/>
        </a:p>
      </dgm:t>
    </dgm:pt>
    <dgm:pt modelId="{BDADDEA6-9DC5-4A99-8943-EE3A6A3D332F}" type="sibTrans" cxnId="{BC43FF38-9E0B-460C-BA4E-7CB44EC9E4DF}">
      <dgm:prSet/>
      <dgm:spPr/>
      <dgm:t>
        <a:bodyPr/>
        <a:lstStyle/>
        <a:p>
          <a:endParaRPr lang="ru-RU"/>
        </a:p>
      </dgm:t>
    </dgm:pt>
    <dgm:pt modelId="{C527851F-92C9-4B64-B134-4AF7CBC987D0}">
      <dgm:prSet custT="1"/>
      <dgm:spPr>
        <a:solidFill>
          <a:schemeClr val="accent3">
            <a:hueOff val="0"/>
            <a:satOff val="0"/>
            <a:lumOff val="0"/>
            <a:alpha val="83000"/>
          </a:schemeClr>
        </a:solidFill>
      </dgm:spPr>
      <dgm:t>
        <a:bodyPr/>
        <a:lstStyle/>
        <a:p>
          <a:pPr algn="l"/>
          <a:r>
            <a:rPr lang="ru-RU" sz="1800" b="0" dirty="0">
              <a:solidFill>
                <a:schemeClr val="tx1"/>
              </a:solidFill>
            </a:rPr>
            <a:t>ФГБОУ ВО «НГПУ» - профориентационная работа с учащимися, КПК для педагогов.</a:t>
          </a:r>
        </a:p>
      </dgm:t>
    </dgm:pt>
    <dgm:pt modelId="{0D053DDB-7277-418C-A4ED-4B5C5B0A2E2E}" type="parTrans" cxnId="{98BFDDCB-9A20-4B9C-8880-964E9FB2FAE0}">
      <dgm:prSet/>
      <dgm:spPr/>
      <dgm:t>
        <a:bodyPr/>
        <a:lstStyle/>
        <a:p>
          <a:endParaRPr lang="ru-RU"/>
        </a:p>
      </dgm:t>
    </dgm:pt>
    <dgm:pt modelId="{9ABC7460-5FCE-4BE0-B11C-09DB7575D389}" type="sibTrans" cxnId="{98BFDDCB-9A20-4B9C-8880-964E9FB2FAE0}">
      <dgm:prSet/>
      <dgm:spPr/>
      <dgm:t>
        <a:bodyPr/>
        <a:lstStyle/>
        <a:p>
          <a:endParaRPr lang="ru-RU"/>
        </a:p>
      </dgm:t>
    </dgm:pt>
    <dgm:pt modelId="{359FB3C2-BB37-43AD-87A5-E16F05280B67}">
      <dgm:prSet custT="1"/>
      <dgm:spPr>
        <a:solidFill>
          <a:schemeClr val="accent5">
            <a:hueOff val="0"/>
            <a:satOff val="0"/>
            <a:lumOff val="0"/>
            <a:alpha val="83000"/>
          </a:schemeClr>
        </a:solidFill>
      </dgm:spPr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dirty="0">
              <a:solidFill>
                <a:schemeClr val="tx1"/>
              </a:solidFill>
            </a:rPr>
            <a:t>Автономная некоммерческая организация «Центр лечебной педагогики «Чудо-Дети» - ресурсно-</a:t>
          </a:r>
          <a:r>
            <a:rPr lang="ru-RU" sz="1800" b="0" dirty="0" err="1">
              <a:solidFill>
                <a:schemeClr val="tx1"/>
              </a:solidFill>
            </a:rPr>
            <a:t>тьюторское</a:t>
          </a:r>
          <a:r>
            <a:rPr lang="ru-RU" sz="1800" b="0" dirty="0">
              <a:solidFill>
                <a:schemeClr val="tx1"/>
              </a:solidFill>
            </a:rPr>
            <a:t> сопровождение</a:t>
          </a:r>
        </a:p>
      </dgm:t>
    </dgm:pt>
    <dgm:pt modelId="{5845BC70-F0EF-4959-BE67-2362BB4D4ADC}" type="parTrans" cxnId="{3C49B365-884B-4CD2-B126-4F05BA7CEE29}">
      <dgm:prSet/>
      <dgm:spPr/>
      <dgm:t>
        <a:bodyPr/>
        <a:lstStyle/>
        <a:p>
          <a:endParaRPr lang="ru-RU"/>
        </a:p>
      </dgm:t>
    </dgm:pt>
    <dgm:pt modelId="{2C3BF3EC-DCB3-4A37-AA06-18F6F32CB702}" type="sibTrans" cxnId="{3C49B365-884B-4CD2-B126-4F05BA7CEE29}">
      <dgm:prSet/>
      <dgm:spPr/>
      <dgm:t>
        <a:bodyPr/>
        <a:lstStyle/>
        <a:p>
          <a:endParaRPr lang="ru-RU"/>
        </a:p>
      </dgm:t>
    </dgm:pt>
    <dgm:pt modelId="{61893FC8-D248-4E65-AFB9-74EDA6EA81A1}" type="pres">
      <dgm:prSet presAssocID="{D53820FF-34FB-468E-97CA-1C803C671E17}" presName="linearFlow" presStyleCnt="0">
        <dgm:presLayoutVars>
          <dgm:dir/>
          <dgm:resizeHandles val="exact"/>
        </dgm:presLayoutVars>
      </dgm:prSet>
      <dgm:spPr/>
    </dgm:pt>
    <dgm:pt modelId="{D18CA339-600E-45E2-8DC2-94C1E1C346A7}" type="pres">
      <dgm:prSet presAssocID="{694F1BE4-7C01-44E3-BE0B-9D4B011A0769}" presName="composite" presStyleCnt="0"/>
      <dgm:spPr/>
    </dgm:pt>
    <dgm:pt modelId="{120F8028-CE1A-4906-ABBB-B29B1E3F397F}" type="pres">
      <dgm:prSet presAssocID="{694F1BE4-7C01-44E3-BE0B-9D4B011A0769}" presName="imgShp" presStyleLbl="fgImgPlace1" presStyleIdx="0" presStyleCnt="4" custScaleX="128883" custScaleY="120478" custLinFactX="-30255" custLinFactNeighborX="-100000" custLinFactNeighborY="43308"/>
      <dgm:spPr>
        <a:solidFill>
          <a:schemeClr val="bg1"/>
        </a:solidFill>
      </dgm:spPr>
    </dgm:pt>
    <dgm:pt modelId="{D015AC6E-453E-4935-9544-846C42161755}" type="pres">
      <dgm:prSet presAssocID="{694F1BE4-7C01-44E3-BE0B-9D4B011A0769}" presName="txShp" presStyleLbl="node1" presStyleIdx="0" presStyleCnt="4" custScaleX="128849" custScaleY="176243" custLinFactNeighborX="8062" custLinFactNeighborY="413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DAAFC1-ABDE-42F1-AE5D-21FC231FD24C}" type="pres">
      <dgm:prSet presAssocID="{571F35AD-43E8-48B8-A47E-C73393A46B01}" presName="spacing" presStyleCnt="0"/>
      <dgm:spPr/>
    </dgm:pt>
    <dgm:pt modelId="{200B03CE-106B-4924-8884-D9DAF9E73172}" type="pres">
      <dgm:prSet presAssocID="{C527851F-92C9-4B64-B134-4AF7CBC987D0}" presName="composite" presStyleCnt="0"/>
      <dgm:spPr/>
    </dgm:pt>
    <dgm:pt modelId="{404309E7-1ED9-4A50-8EB5-2A720C782F0E}" type="pres">
      <dgm:prSet presAssocID="{C527851F-92C9-4B64-B134-4AF7CBC987D0}" presName="imgShp" presStyleLbl="fgImgPlace1" presStyleIdx="1" presStyleCnt="4" custScaleX="111608" custScaleY="103723" custLinFactX="-21175" custLinFactY="100000" custLinFactNeighborX="-100000" custLinFactNeighborY="12996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3000" b="-3000"/>
          </a:stretch>
        </a:blipFill>
      </dgm:spPr>
    </dgm:pt>
    <dgm:pt modelId="{F385A190-8B40-474F-B374-9A53B8601837}" type="pres">
      <dgm:prSet presAssocID="{C527851F-92C9-4B64-B134-4AF7CBC987D0}" presName="txShp" presStyleLbl="node1" presStyleIdx="1" presStyleCnt="4" custScaleX="127117" custScaleY="89388" custLinFactY="100000" custLinFactNeighborX="8131" custLinFactNeighborY="1336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A7C0E7-5271-4287-89D1-EAB1955A7C90}" type="pres">
      <dgm:prSet presAssocID="{9ABC7460-5FCE-4BE0-B11C-09DB7575D389}" presName="spacing" presStyleCnt="0"/>
      <dgm:spPr/>
    </dgm:pt>
    <dgm:pt modelId="{EC7CA828-4500-4C37-81AB-7F4326C78A36}" type="pres">
      <dgm:prSet presAssocID="{2A6850DB-59E0-4DA3-AA4A-104A0EF79995}" presName="composite" presStyleCnt="0"/>
      <dgm:spPr/>
    </dgm:pt>
    <dgm:pt modelId="{7D9937AA-4451-4153-97EB-364787FA456D}" type="pres">
      <dgm:prSet presAssocID="{2A6850DB-59E0-4DA3-AA4A-104A0EF79995}" presName="imgShp" presStyleLbl="fgImgPlace1" presStyleIdx="2" presStyleCnt="4" custScaleX="136619" custScaleY="136619" custLinFactX="-30255" custLinFactNeighborX="-100000" custLinFactNeighborY="-95150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39000" r="-39000"/>
          </a:stretch>
        </a:blipFill>
      </dgm:spPr>
    </dgm:pt>
    <dgm:pt modelId="{4B5722B0-C98D-47E2-B5C7-BC0D0F6643C6}" type="pres">
      <dgm:prSet presAssocID="{2A6850DB-59E0-4DA3-AA4A-104A0EF79995}" presName="txShp" presStyleLbl="node1" presStyleIdx="2" presStyleCnt="4" custScaleX="129425" custScaleY="184643" custLinFactNeighborX="7393" custLinFactNeighborY="-984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4F27E2-0CF4-4932-B78C-2727BD020243}" type="pres">
      <dgm:prSet presAssocID="{BDADDEA6-9DC5-4A99-8943-EE3A6A3D332F}" presName="spacing" presStyleCnt="0"/>
      <dgm:spPr/>
    </dgm:pt>
    <dgm:pt modelId="{AB896443-9F00-414A-B094-AA64E248C7C2}" type="pres">
      <dgm:prSet presAssocID="{359FB3C2-BB37-43AD-87A5-E16F05280B67}" presName="composite" presStyleCnt="0"/>
      <dgm:spPr/>
    </dgm:pt>
    <dgm:pt modelId="{C1727FED-0BD9-4AC2-B039-76ACD1CFCD5A}" type="pres">
      <dgm:prSet presAssocID="{359FB3C2-BB37-43AD-87A5-E16F05280B67}" presName="imgShp" presStyleLbl="fgImgPlace1" presStyleIdx="3" presStyleCnt="4" custLinFactX="-20819" custLinFactNeighborX="-100000" custLinFactNeighborY="-1813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0000" b="-10000"/>
          </a:stretch>
        </a:blipFill>
      </dgm:spPr>
    </dgm:pt>
    <dgm:pt modelId="{2AE17274-1C23-43C9-BEB8-CEDCBE4822FE}" type="pres">
      <dgm:prSet presAssocID="{359FB3C2-BB37-43AD-87A5-E16F05280B67}" presName="txShp" presStyleLbl="node1" presStyleIdx="3" presStyleCnt="4" custScaleX="127157" custScaleY="89333" custLinFactNeighborX="8151" custLinFactNeighborY="-76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BFDDCB-9A20-4B9C-8880-964E9FB2FAE0}" srcId="{D53820FF-34FB-468E-97CA-1C803C671E17}" destId="{C527851F-92C9-4B64-B134-4AF7CBC987D0}" srcOrd="1" destOrd="0" parTransId="{0D053DDB-7277-418C-A4ED-4B5C5B0A2E2E}" sibTransId="{9ABC7460-5FCE-4BE0-B11C-09DB7575D389}"/>
    <dgm:cxn modelId="{5A56B271-728B-4D7F-A416-1220FB867ABE}" type="presOf" srcId="{694F1BE4-7C01-44E3-BE0B-9D4B011A0769}" destId="{D015AC6E-453E-4935-9544-846C42161755}" srcOrd="0" destOrd="0" presId="urn:microsoft.com/office/officeart/2005/8/layout/vList3#2"/>
    <dgm:cxn modelId="{BC43FF38-9E0B-460C-BA4E-7CB44EC9E4DF}" srcId="{D53820FF-34FB-468E-97CA-1C803C671E17}" destId="{2A6850DB-59E0-4DA3-AA4A-104A0EF79995}" srcOrd="2" destOrd="0" parTransId="{32218A32-1CE2-4B8C-A95B-ABF8A5565E1C}" sibTransId="{BDADDEA6-9DC5-4A99-8943-EE3A6A3D332F}"/>
    <dgm:cxn modelId="{8D64912C-EE1B-4B9E-87B4-DE32F5940460}" srcId="{D53820FF-34FB-468E-97CA-1C803C671E17}" destId="{694F1BE4-7C01-44E3-BE0B-9D4B011A0769}" srcOrd="0" destOrd="0" parTransId="{E846E4F4-BD41-442F-9F94-F3D996CCB881}" sibTransId="{571F35AD-43E8-48B8-A47E-C73393A46B01}"/>
    <dgm:cxn modelId="{5A6975EA-C5A0-4456-B545-FAEA3C76F0CF}" type="presOf" srcId="{D53820FF-34FB-468E-97CA-1C803C671E17}" destId="{61893FC8-D248-4E65-AFB9-74EDA6EA81A1}" srcOrd="0" destOrd="0" presId="urn:microsoft.com/office/officeart/2005/8/layout/vList3#2"/>
    <dgm:cxn modelId="{3C49B365-884B-4CD2-B126-4F05BA7CEE29}" srcId="{D53820FF-34FB-468E-97CA-1C803C671E17}" destId="{359FB3C2-BB37-43AD-87A5-E16F05280B67}" srcOrd="3" destOrd="0" parTransId="{5845BC70-F0EF-4959-BE67-2362BB4D4ADC}" sibTransId="{2C3BF3EC-DCB3-4A37-AA06-18F6F32CB702}"/>
    <dgm:cxn modelId="{8AE8DB3D-7419-47AF-989A-C54624F19519}" type="presOf" srcId="{359FB3C2-BB37-43AD-87A5-E16F05280B67}" destId="{2AE17274-1C23-43C9-BEB8-CEDCBE4822FE}" srcOrd="0" destOrd="0" presId="urn:microsoft.com/office/officeart/2005/8/layout/vList3#2"/>
    <dgm:cxn modelId="{12D11801-8178-4A0F-8EAD-6E13F309377F}" type="presOf" srcId="{2A6850DB-59E0-4DA3-AA4A-104A0EF79995}" destId="{4B5722B0-C98D-47E2-B5C7-BC0D0F6643C6}" srcOrd="0" destOrd="0" presId="urn:microsoft.com/office/officeart/2005/8/layout/vList3#2"/>
    <dgm:cxn modelId="{EED38F37-60DA-41FE-B687-C43D5BDEF2E7}" type="presOf" srcId="{C527851F-92C9-4B64-B134-4AF7CBC987D0}" destId="{F385A190-8B40-474F-B374-9A53B8601837}" srcOrd="0" destOrd="0" presId="urn:microsoft.com/office/officeart/2005/8/layout/vList3#2"/>
    <dgm:cxn modelId="{6238FF8E-ADF9-46B8-9A33-1C5CB97689F4}" type="presParOf" srcId="{61893FC8-D248-4E65-AFB9-74EDA6EA81A1}" destId="{D18CA339-600E-45E2-8DC2-94C1E1C346A7}" srcOrd="0" destOrd="0" presId="urn:microsoft.com/office/officeart/2005/8/layout/vList3#2"/>
    <dgm:cxn modelId="{A5BEA018-665C-4334-984C-54530336A75B}" type="presParOf" srcId="{D18CA339-600E-45E2-8DC2-94C1E1C346A7}" destId="{120F8028-CE1A-4906-ABBB-B29B1E3F397F}" srcOrd="0" destOrd="0" presId="urn:microsoft.com/office/officeart/2005/8/layout/vList3#2"/>
    <dgm:cxn modelId="{6E76773B-8984-4151-AC3C-4D299DA83CCC}" type="presParOf" srcId="{D18CA339-600E-45E2-8DC2-94C1E1C346A7}" destId="{D015AC6E-453E-4935-9544-846C42161755}" srcOrd="1" destOrd="0" presId="urn:microsoft.com/office/officeart/2005/8/layout/vList3#2"/>
    <dgm:cxn modelId="{9A87D1C5-39DA-4E8B-988E-853F4D678FC7}" type="presParOf" srcId="{61893FC8-D248-4E65-AFB9-74EDA6EA81A1}" destId="{3FDAAFC1-ABDE-42F1-AE5D-21FC231FD24C}" srcOrd="1" destOrd="0" presId="urn:microsoft.com/office/officeart/2005/8/layout/vList3#2"/>
    <dgm:cxn modelId="{68D72F04-625B-44FC-A015-D21E8C3E0866}" type="presParOf" srcId="{61893FC8-D248-4E65-AFB9-74EDA6EA81A1}" destId="{200B03CE-106B-4924-8884-D9DAF9E73172}" srcOrd="2" destOrd="0" presId="urn:microsoft.com/office/officeart/2005/8/layout/vList3#2"/>
    <dgm:cxn modelId="{AC66D8F4-2940-4E5D-BF1B-73B89DFCF795}" type="presParOf" srcId="{200B03CE-106B-4924-8884-D9DAF9E73172}" destId="{404309E7-1ED9-4A50-8EB5-2A720C782F0E}" srcOrd="0" destOrd="0" presId="urn:microsoft.com/office/officeart/2005/8/layout/vList3#2"/>
    <dgm:cxn modelId="{7E4596FC-6DD8-4EE7-8718-E61329058175}" type="presParOf" srcId="{200B03CE-106B-4924-8884-D9DAF9E73172}" destId="{F385A190-8B40-474F-B374-9A53B8601837}" srcOrd="1" destOrd="0" presId="urn:microsoft.com/office/officeart/2005/8/layout/vList3#2"/>
    <dgm:cxn modelId="{73E5FE35-48F9-44AA-967A-EF026440F927}" type="presParOf" srcId="{61893FC8-D248-4E65-AFB9-74EDA6EA81A1}" destId="{92A7C0E7-5271-4287-89D1-EAB1955A7C90}" srcOrd="3" destOrd="0" presId="urn:microsoft.com/office/officeart/2005/8/layout/vList3#2"/>
    <dgm:cxn modelId="{EA988A85-8A2F-4657-80B7-D9A6D537B256}" type="presParOf" srcId="{61893FC8-D248-4E65-AFB9-74EDA6EA81A1}" destId="{EC7CA828-4500-4C37-81AB-7F4326C78A36}" srcOrd="4" destOrd="0" presId="urn:microsoft.com/office/officeart/2005/8/layout/vList3#2"/>
    <dgm:cxn modelId="{B4CB2E9B-1180-4D2F-B9E3-0B20A32E83AF}" type="presParOf" srcId="{EC7CA828-4500-4C37-81AB-7F4326C78A36}" destId="{7D9937AA-4451-4153-97EB-364787FA456D}" srcOrd="0" destOrd="0" presId="urn:microsoft.com/office/officeart/2005/8/layout/vList3#2"/>
    <dgm:cxn modelId="{E79CB93D-A2DB-4BB3-8806-AD7327928739}" type="presParOf" srcId="{EC7CA828-4500-4C37-81AB-7F4326C78A36}" destId="{4B5722B0-C98D-47E2-B5C7-BC0D0F6643C6}" srcOrd="1" destOrd="0" presId="urn:microsoft.com/office/officeart/2005/8/layout/vList3#2"/>
    <dgm:cxn modelId="{4BBC73DA-B6B4-4E77-8676-BBBCCB8EBC68}" type="presParOf" srcId="{61893FC8-D248-4E65-AFB9-74EDA6EA81A1}" destId="{794F27E2-0CF4-4932-B78C-2727BD020243}" srcOrd="5" destOrd="0" presId="urn:microsoft.com/office/officeart/2005/8/layout/vList3#2"/>
    <dgm:cxn modelId="{4177928F-3C84-41E3-AB3E-F274A0A902BB}" type="presParOf" srcId="{61893FC8-D248-4E65-AFB9-74EDA6EA81A1}" destId="{AB896443-9F00-414A-B094-AA64E248C7C2}" srcOrd="6" destOrd="0" presId="urn:microsoft.com/office/officeart/2005/8/layout/vList3#2"/>
    <dgm:cxn modelId="{6FD3814B-6B77-43FE-A08F-7135A027C06F}" type="presParOf" srcId="{AB896443-9F00-414A-B094-AA64E248C7C2}" destId="{C1727FED-0BD9-4AC2-B039-76ACD1CFCD5A}" srcOrd="0" destOrd="0" presId="urn:microsoft.com/office/officeart/2005/8/layout/vList3#2"/>
    <dgm:cxn modelId="{948B59EF-3CDB-4381-B361-B92B315DE997}" type="presParOf" srcId="{AB896443-9F00-414A-B094-AA64E248C7C2}" destId="{2AE17274-1C23-43C9-BEB8-CEDCBE4822FE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015AC6E-453E-4935-9544-846C42161755}">
      <dsp:nvSpPr>
        <dsp:cNvPr id="0" name=""/>
        <dsp:cNvSpPr/>
      </dsp:nvSpPr>
      <dsp:spPr>
        <a:xfrm rot="10800000">
          <a:off x="1439037" y="439767"/>
          <a:ext cx="9849347" cy="1865691"/>
        </a:xfrm>
        <a:prstGeom prst="homePlate">
          <a:avLst/>
        </a:prstGeom>
        <a:solidFill>
          <a:schemeClr val="accent2">
            <a:hueOff val="0"/>
            <a:satOff val="0"/>
            <a:lumOff val="0"/>
            <a:alpha val="83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6809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>
              <a:solidFill>
                <a:schemeClr val="tx1"/>
              </a:solidFill>
            </a:rPr>
            <a:t>ДОУ №8, 48 – нарушение зрения, </a:t>
          </a:r>
        </a:p>
        <a:p>
          <a:pPr lvl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>
              <a:solidFill>
                <a:schemeClr val="tx1"/>
              </a:solidFill>
            </a:rPr>
            <a:t>84 группы - ТНР, 2 группы - заикание, </a:t>
          </a:r>
        </a:p>
        <a:p>
          <a:pPr lvl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>
              <a:solidFill>
                <a:schemeClr val="tx1"/>
              </a:solidFill>
            </a:rPr>
            <a:t>20 групп - интеллект и ЗПР, 5 групп – НОДА, 14 групп – инклюзия, </a:t>
          </a:r>
        </a:p>
        <a:p>
          <a:pPr lvl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>
              <a:solidFill>
                <a:schemeClr val="tx1"/>
              </a:solidFill>
            </a:rPr>
            <a:t>ДО при ГБОУ «</a:t>
          </a:r>
          <a:r>
            <a:rPr lang="ru-RU" sz="1800" kern="1200" dirty="0" err="1">
              <a:solidFill>
                <a:schemeClr val="tx1"/>
              </a:solidFill>
            </a:rPr>
            <a:t>НчСОШ</a:t>
          </a:r>
          <a:r>
            <a:rPr lang="ru-RU" sz="1800" kern="1200" dirty="0">
              <a:solidFill>
                <a:schemeClr val="tx1"/>
              </a:solidFill>
            </a:rPr>
            <a:t> №88» – нарушения слуха, </a:t>
          </a:r>
        </a:p>
        <a:p>
          <a:pPr lvl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>
              <a:solidFill>
                <a:schemeClr val="tx1"/>
              </a:solidFill>
            </a:rPr>
            <a:t>ДО при ГБОУ «</a:t>
          </a:r>
          <a:r>
            <a:rPr lang="ru-RU" sz="1800" kern="1200" dirty="0" err="1">
              <a:solidFill>
                <a:schemeClr val="tx1"/>
              </a:solidFill>
            </a:rPr>
            <a:t>НчСОШ</a:t>
          </a:r>
          <a:r>
            <a:rPr lang="ru-RU" sz="1800" kern="1200" dirty="0">
              <a:solidFill>
                <a:schemeClr val="tx1"/>
              </a:solidFill>
            </a:rPr>
            <a:t> №89» - ТНР, </a:t>
          </a:r>
        </a:p>
        <a:p>
          <a:pPr lvl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>
              <a:solidFill>
                <a:schemeClr val="tx1"/>
              </a:solidFill>
            </a:rPr>
            <a:t>МБУ «ЦПМСС №85» - неорганизованные дети с ОВЗ</a:t>
          </a:r>
        </a:p>
      </dsp:txBody>
      <dsp:txXfrm rot="10800000">
        <a:off x="1439037" y="439767"/>
        <a:ext cx="9849347" cy="1865691"/>
      </dsp:txXfrm>
    </dsp:sp>
    <dsp:sp modelId="{120F8028-CE1A-4906-ABBB-B29B1E3F397F}">
      <dsp:nvSpPr>
        <dsp:cNvPr id="0" name=""/>
        <dsp:cNvSpPr/>
      </dsp:nvSpPr>
      <dsp:spPr>
        <a:xfrm>
          <a:off x="0" y="738104"/>
          <a:ext cx="1364343" cy="1275368"/>
        </a:xfrm>
        <a:prstGeom prst="ellipse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85A190-8B40-474F-B374-9A53B8601837}">
      <dsp:nvSpPr>
        <dsp:cNvPr id="0" name=""/>
        <dsp:cNvSpPr/>
      </dsp:nvSpPr>
      <dsp:spPr>
        <a:xfrm rot="10800000">
          <a:off x="1570057" y="2683304"/>
          <a:ext cx="9720009" cy="788395"/>
        </a:xfrm>
        <a:prstGeom prst="homePlate">
          <a:avLst/>
        </a:prstGeom>
        <a:solidFill>
          <a:schemeClr val="accent3">
            <a:hueOff val="0"/>
            <a:satOff val="0"/>
            <a:lumOff val="0"/>
            <a:alpha val="83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6809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>
              <a:solidFill>
                <a:schemeClr val="tx1"/>
              </a:solidFill>
            </a:rPr>
            <a:t>ГКУЗ «Республиканский дом ребенка специализированный» </a:t>
          </a:r>
        </a:p>
      </dsp:txBody>
      <dsp:txXfrm rot="10800000">
        <a:off x="1570057" y="2683304"/>
        <a:ext cx="9720009" cy="788395"/>
      </dsp:txXfrm>
    </dsp:sp>
    <dsp:sp modelId="{404309E7-1ED9-4A50-8EB5-2A720C782F0E}">
      <dsp:nvSpPr>
        <dsp:cNvPr id="0" name=""/>
        <dsp:cNvSpPr/>
      </dsp:nvSpPr>
      <dsp:spPr>
        <a:xfrm>
          <a:off x="133358" y="2467378"/>
          <a:ext cx="1181471" cy="109800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5722B0-C98D-47E2-B5C7-BC0D0F6643C6}">
      <dsp:nvSpPr>
        <dsp:cNvPr id="0" name=""/>
        <dsp:cNvSpPr/>
      </dsp:nvSpPr>
      <dsp:spPr>
        <a:xfrm rot="10800000">
          <a:off x="1587715" y="3893848"/>
          <a:ext cx="9720009" cy="788649"/>
        </a:xfrm>
        <a:prstGeom prst="homePlate">
          <a:avLst/>
        </a:prstGeom>
        <a:solidFill>
          <a:schemeClr val="accent4">
            <a:hueOff val="0"/>
            <a:satOff val="0"/>
            <a:lumOff val="0"/>
            <a:alpha val="83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6809" tIns="68580" rIns="128016" bIns="685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dirty="0">
              <a:solidFill>
                <a:schemeClr val="tx1"/>
              </a:solidFill>
            </a:rPr>
            <a:t>ГАУСО «Реабилитационный центр для детей и подростков с ограниченными возможностями центра МТЗ и СЗ РТ «Солнышко»</a:t>
          </a:r>
        </a:p>
      </dsp:txBody>
      <dsp:txXfrm rot="10800000">
        <a:off x="1587715" y="3893848"/>
        <a:ext cx="9720009" cy="788649"/>
      </dsp:txXfrm>
    </dsp:sp>
    <dsp:sp modelId="{7D9937AA-4451-4153-97EB-364787FA456D}">
      <dsp:nvSpPr>
        <dsp:cNvPr id="0" name=""/>
        <dsp:cNvSpPr/>
      </dsp:nvSpPr>
      <dsp:spPr>
        <a:xfrm>
          <a:off x="194799" y="3690704"/>
          <a:ext cx="1058590" cy="1058590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39000" r="-3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E17274-1C23-43C9-BEB8-CEDCBE4822FE}">
      <dsp:nvSpPr>
        <dsp:cNvPr id="0" name=""/>
        <dsp:cNvSpPr/>
      </dsp:nvSpPr>
      <dsp:spPr>
        <a:xfrm rot="10800000">
          <a:off x="1545826" y="5105613"/>
          <a:ext cx="9720009" cy="756003"/>
        </a:xfrm>
        <a:prstGeom prst="homePlate">
          <a:avLst/>
        </a:prstGeom>
        <a:solidFill>
          <a:schemeClr val="accent5">
            <a:hueOff val="0"/>
            <a:satOff val="0"/>
            <a:lumOff val="0"/>
            <a:alpha val="83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6809" tIns="68580" rIns="128016" bIns="685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dirty="0">
              <a:solidFill>
                <a:schemeClr val="tx1"/>
              </a:solidFill>
            </a:rPr>
            <a:t>Автономная некоммерческая организация «Центр лечебной педагогики «Чудо-Дети»</a:t>
          </a:r>
        </a:p>
      </dsp:txBody>
      <dsp:txXfrm rot="10800000">
        <a:off x="1545826" y="5105613"/>
        <a:ext cx="9720009" cy="756003"/>
      </dsp:txXfrm>
    </dsp:sp>
    <dsp:sp modelId="{C1727FED-0BD9-4AC2-B039-76ACD1CFCD5A}">
      <dsp:nvSpPr>
        <dsp:cNvPr id="0" name=""/>
        <dsp:cNvSpPr/>
      </dsp:nvSpPr>
      <dsp:spPr>
        <a:xfrm>
          <a:off x="145977" y="4872025"/>
          <a:ext cx="1058590" cy="1058590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0000" b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015AC6E-453E-4935-9544-846C42161755}">
      <dsp:nvSpPr>
        <dsp:cNvPr id="0" name=""/>
        <dsp:cNvSpPr/>
      </dsp:nvSpPr>
      <dsp:spPr>
        <a:xfrm rot="10800000">
          <a:off x="1439037" y="381300"/>
          <a:ext cx="9849347" cy="1625438"/>
        </a:xfrm>
        <a:prstGeom prst="homePlate">
          <a:avLst/>
        </a:prstGeom>
        <a:solidFill>
          <a:schemeClr val="accent2">
            <a:hueOff val="0"/>
            <a:satOff val="0"/>
            <a:lumOff val="0"/>
            <a:alpha val="83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696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>
              <a:solidFill>
                <a:schemeClr val="tx1"/>
              </a:solidFill>
            </a:rPr>
            <a:t>МБОУ «СОШ» - 71 - 486 обучающихся по АОП</a:t>
          </a:r>
        </a:p>
        <a:p>
          <a:pPr lvl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>
              <a:solidFill>
                <a:schemeClr val="tx1"/>
              </a:solidFill>
            </a:rPr>
            <a:t>МБУ «ЦПМСС №85» - сопровождение инклюзивного образования, сетевое взаимодействие с ОО</a:t>
          </a:r>
        </a:p>
        <a:p>
          <a:pPr lvl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>
              <a:solidFill>
                <a:schemeClr val="tx1"/>
              </a:solidFill>
            </a:rPr>
            <a:t>Учреждения дополнительного образования – 14 (реализация АОП, сетевое взаимодействие с ОО)</a:t>
          </a:r>
        </a:p>
      </dsp:txBody>
      <dsp:txXfrm rot="10800000">
        <a:off x="1439037" y="381300"/>
        <a:ext cx="9849347" cy="1625438"/>
      </dsp:txXfrm>
    </dsp:sp>
    <dsp:sp modelId="{120F8028-CE1A-4906-ABBB-B29B1E3F397F}">
      <dsp:nvSpPr>
        <dsp:cNvPr id="0" name=""/>
        <dsp:cNvSpPr/>
      </dsp:nvSpPr>
      <dsp:spPr>
        <a:xfrm>
          <a:off x="129764" y="656769"/>
          <a:ext cx="1188650" cy="1111133"/>
        </a:xfrm>
        <a:prstGeom prst="ellipse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85A190-8B40-474F-B374-9A53B8601837}">
      <dsp:nvSpPr>
        <dsp:cNvPr id="0" name=""/>
        <dsp:cNvSpPr/>
      </dsp:nvSpPr>
      <dsp:spPr>
        <a:xfrm rot="10800000">
          <a:off x="1510510" y="4121951"/>
          <a:ext cx="9716952" cy="824399"/>
        </a:xfrm>
        <a:prstGeom prst="homePlate">
          <a:avLst/>
        </a:prstGeom>
        <a:solidFill>
          <a:schemeClr val="accent3">
            <a:hueOff val="0"/>
            <a:satOff val="0"/>
            <a:lumOff val="0"/>
            <a:alpha val="83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696" tIns="68580" rIns="128016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>
              <a:solidFill>
                <a:schemeClr val="tx1"/>
              </a:solidFill>
            </a:rPr>
            <a:t>ФГБОУ ВО «НГПУ» - профориентационная работа с учащимися, КПК для педагогов.</a:t>
          </a:r>
        </a:p>
      </dsp:txBody>
      <dsp:txXfrm rot="10800000">
        <a:off x="1510510" y="4121951"/>
        <a:ext cx="9716952" cy="824399"/>
      </dsp:txXfrm>
    </dsp:sp>
    <dsp:sp modelId="{404309E7-1ED9-4A50-8EB5-2A720C782F0E}">
      <dsp:nvSpPr>
        <dsp:cNvPr id="0" name=""/>
        <dsp:cNvSpPr/>
      </dsp:nvSpPr>
      <dsp:spPr>
        <a:xfrm>
          <a:off x="293167" y="4021871"/>
          <a:ext cx="1029328" cy="95660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5722B0-C98D-47E2-B5C7-BC0D0F6643C6}">
      <dsp:nvSpPr>
        <dsp:cNvPr id="0" name=""/>
        <dsp:cNvSpPr/>
      </dsp:nvSpPr>
      <dsp:spPr>
        <a:xfrm rot="10800000">
          <a:off x="1365883" y="2224786"/>
          <a:ext cx="9893377" cy="1702909"/>
        </a:xfrm>
        <a:prstGeom prst="homePlate">
          <a:avLst/>
        </a:prstGeom>
        <a:solidFill>
          <a:schemeClr val="accent4">
            <a:hueOff val="0"/>
            <a:satOff val="0"/>
            <a:lumOff val="0"/>
            <a:alpha val="83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696" tIns="68580" rIns="128016" bIns="685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dirty="0">
              <a:solidFill>
                <a:schemeClr val="tx1"/>
              </a:solidFill>
            </a:rPr>
            <a:t>ГБОУ «</a:t>
          </a:r>
          <a:r>
            <a:rPr lang="ru-RU" sz="1800" b="0" kern="1200" dirty="0" err="1">
              <a:solidFill>
                <a:schemeClr val="tx1"/>
              </a:solidFill>
            </a:rPr>
            <a:t>НчСОШ</a:t>
          </a:r>
          <a:r>
            <a:rPr lang="ru-RU" sz="1800" b="0" kern="1200" dirty="0">
              <a:solidFill>
                <a:schemeClr val="tx1"/>
              </a:solidFill>
            </a:rPr>
            <a:t> для детей с ОВЗ» №67, 68, 69 для детей с нарушением интеллекта,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dirty="0">
              <a:solidFill>
                <a:schemeClr val="tx1"/>
              </a:solidFill>
            </a:rPr>
            <a:t>ГБОУ «</a:t>
          </a:r>
          <a:r>
            <a:rPr lang="ru-RU" sz="1800" b="0" kern="1200" dirty="0" err="1">
              <a:solidFill>
                <a:schemeClr val="tx1"/>
              </a:solidFill>
            </a:rPr>
            <a:t>НчСОШ</a:t>
          </a:r>
          <a:r>
            <a:rPr lang="ru-RU" sz="1800" b="0" kern="1200" dirty="0">
              <a:solidFill>
                <a:schemeClr val="tx1"/>
              </a:solidFill>
            </a:rPr>
            <a:t> для детей с ОВЗ» № 75, 87 для детей с нарушением зрения, 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dirty="0">
              <a:solidFill>
                <a:schemeClr val="tx1"/>
              </a:solidFill>
            </a:rPr>
            <a:t>ГБОУ «</a:t>
          </a:r>
          <a:r>
            <a:rPr lang="ru-RU" sz="1800" b="0" kern="1200" dirty="0" err="1">
              <a:solidFill>
                <a:schemeClr val="tx1"/>
              </a:solidFill>
            </a:rPr>
            <a:t>НчСОШ</a:t>
          </a:r>
          <a:r>
            <a:rPr lang="ru-RU" sz="1800" b="0" kern="1200" dirty="0">
              <a:solidFill>
                <a:schemeClr val="tx1"/>
              </a:solidFill>
            </a:rPr>
            <a:t> для детей с ОВЗ» № 86 для детей с нарушением ОДА, 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dirty="0">
              <a:solidFill>
                <a:schemeClr val="tx1"/>
              </a:solidFill>
            </a:rPr>
            <a:t>ГБОУ «</a:t>
          </a:r>
          <a:r>
            <a:rPr lang="ru-RU" sz="1800" b="0" kern="1200" dirty="0" err="1">
              <a:solidFill>
                <a:schemeClr val="tx1"/>
              </a:solidFill>
            </a:rPr>
            <a:t>НчСОШ</a:t>
          </a:r>
          <a:r>
            <a:rPr lang="ru-RU" sz="1800" b="0" kern="1200" dirty="0">
              <a:solidFill>
                <a:schemeClr val="tx1"/>
              </a:solidFill>
            </a:rPr>
            <a:t> для детей с ОВЗ» № 88 для детей с нарушением слуха, 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dirty="0">
              <a:solidFill>
                <a:schemeClr val="tx1"/>
              </a:solidFill>
            </a:rPr>
            <a:t>ГБОУ «</a:t>
          </a:r>
          <a:r>
            <a:rPr lang="ru-RU" sz="1800" b="0" kern="1200" dirty="0" err="1">
              <a:solidFill>
                <a:schemeClr val="tx1"/>
              </a:solidFill>
            </a:rPr>
            <a:t>НчСОШ</a:t>
          </a:r>
          <a:r>
            <a:rPr lang="ru-RU" sz="1800" b="0" kern="1200" dirty="0">
              <a:solidFill>
                <a:schemeClr val="tx1"/>
              </a:solidFill>
            </a:rPr>
            <a:t> для детей с ОВЗ» № 89 для детей с ТНР</a:t>
          </a:r>
        </a:p>
      </dsp:txBody>
      <dsp:txXfrm rot="10800000">
        <a:off x="1365883" y="2224786"/>
        <a:ext cx="9893377" cy="1702909"/>
      </dsp:txXfrm>
    </dsp:sp>
    <dsp:sp modelId="{7D9937AA-4451-4153-97EB-364787FA456D}">
      <dsp:nvSpPr>
        <dsp:cNvPr id="0" name=""/>
        <dsp:cNvSpPr/>
      </dsp:nvSpPr>
      <dsp:spPr>
        <a:xfrm>
          <a:off x="94090" y="2476769"/>
          <a:ext cx="1259997" cy="1259997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39000" r="-3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E17274-1C23-43C9-BEB8-CEDCBE4822FE}">
      <dsp:nvSpPr>
        <dsp:cNvPr id="0" name=""/>
        <dsp:cNvSpPr/>
      </dsp:nvSpPr>
      <dsp:spPr>
        <a:xfrm rot="10800000">
          <a:off x="1510510" y="5090009"/>
          <a:ext cx="9720009" cy="823892"/>
        </a:xfrm>
        <a:prstGeom prst="homePlate">
          <a:avLst/>
        </a:prstGeom>
        <a:solidFill>
          <a:schemeClr val="accent5">
            <a:hueOff val="0"/>
            <a:satOff val="0"/>
            <a:lumOff val="0"/>
            <a:alpha val="83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696" tIns="68580" rIns="128016" bIns="685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0" kern="1200" dirty="0">
              <a:solidFill>
                <a:schemeClr val="tx1"/>
              </a:solidFill>
            </a:rPr>
            <a:t>Автономная некоммерческая организация «Центр лечебной педагогики «Чудо-Дети» - ресурсно-</a:t>
          </a:r>
          <a:r>
            <a:rPr lang="ru-RU" sz="1800" b="0" kern="1200" dirty="0" err="1">
              <a:solidFill>
                <a:schemeClr val="tx1"/>
              </a:solidFill>
            </a:rPr>
            <a:t>тьюторское</a:t>
          </a:r>
          <a:r>
            <a:rPr lang="ru-RU" sz="1800" b="0" kern="1200" dirty="0">
              <a:solidFill>
                <a:schemeClr val="tx1"/>
              </a:solidFill>
            </a:rPr>
            <a:t> сопровождение</a:t>
          </a:r>
        </a:p>
      </dsp:txBody>
      <dsp:txXfrm rot="10800000">
        <a:off x="1510510" y="5090009"/>
        <a:ext cx="9720009" cy="823892"/>
      </dsp:txXfrm>
    </dsp:sp>
    <dsp:sp modelId="{C1727FED-0BD9-4AC2-B039-76ACD1CFCD5A}">
      <dsp:nvSpPr>
        <dsp:cNvPr id="0" name=""/>
        <dsp:cNvSpPr/>
      </dsp:nvSpPr>
      <dsp:spPr>
        <a:xfrm>
          <a:off x="349979" y="4943842"/>
          <a:ext cx="922271" cy="922271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0000" b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0F9603-EDAA-42D4-98FF-BF503C57F65D}" type="datetimeFigureOut">
              <a:rPr lang="ru-RU" smtClean="0"/>
              <a:pPr/>
              <a:t>23.04.2022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C356C-A1B2-408B-9493-79D49B27EF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1975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C356C-A1B2-408B-9493-79D49B27EFF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3105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C66F9C-AE62-472A-B4FA-018F9138C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AA3D398-FA21-4940-A1E5-F3102663E1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0F4ADB7-63A8-43CA-8FD6-603AF17DA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5E17FD8-F290-4B3C-A09D-BF9C3331C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41A013F-6808-42E9-80B0-4195E0648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0B62-193D-4E5F-816D-B658F02D42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3939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5718BE-D607-478C-BAEB-B786C814C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30ABC66-B67F-4106-805C-4521B32101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3BBB0F8-3633-4B48-8DA2-95B0CD87B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2D4FDC3-2609-4FF5-AE80-CF114AAF1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28007EA-5747-4712-A58E-0B1B1049E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0B62-193D-4E5F-816D-B658F02D42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9337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2CA74373-5F03-4528-BC57-85A5C85BFE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A599439-C53A-468F-A59C-934EC517EF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62316D2-9EC6-4F7D-B622-CC0C82DD7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9EC41AB-84DD-4D2F-AAA5-6106EEC6D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7DAED2E-80F3-4A95-ACAE-2AE6EC34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0B62-193D-4E5F-816D-B658F02D42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1572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59564" y="0"/>
            <a:ext cx="10032437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831637" y="1268760"/>
            <a:ext cx="8750763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845429" y="1844827"/>
            <a:ext cx="8750763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631973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9DA54-2728-47F6-908C-87878C411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987FF91-ECBA-4DDB-B6D0-0272E7C13D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D6C06DE-9AC6-4398-B33C-BBBA676AF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6F887A5-1883-4689-B110-82DBAC3D7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8A192D3-AC42-41EF-9AEA-CAB5B32E9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0B62-193D-4E5F-816D-B658F02D42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8926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F0DCFE-8EE5-42B0-87EA-DCED4ADDB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1A56BB8-06B6-4D19-9D2D-A1739A8FD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39D4A84-3E90-4677-BF4E-96B3FF5FD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135546B-C7F2-4CF1-A273-BC0F10165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819412E-B162-48A2-8945-D308DDD23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0B62-193D-4E5F-816D-B658F02D42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7911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D128DAA-A725-418A-993D-6C5D68724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37F3A1B-41A2-4386-85AF-06DA200920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22FFA1B-18FD-402F-9EAA-46546ED927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A624817-4332-4220-B7A8-C2E103F20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8573071-C99B-4402-B62E-69FFA7EE7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3DA6F3B-0F52-4B0F-9D8B-915312506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0B62-193D-4E5F-816D-B658F02D42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6554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74B83B-DCF8-425D-A74D-95D124438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839FE87-5C88-4B3C-9961-DD5636D662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72FAFFE-640A-4774-BEE6-5D095BA29F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FA321DF-DC20-4E6E-8526-2894F6C9C5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767D2EFB-E991-4DCD-A48B-8F56487A75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B04D223-F3E8-4F14-96B4-75686434B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8781658-47F7-419F-B782-71A322937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90571C7-E477-483B-B3E3-B6F0AB71C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0B62-193D-4E5F-816D-B658F02D42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6119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0B96B9-D5C5-4C65-9D79-54CBE2E3A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3AD99D3-D3DC-4400-9D5E-48674DF3F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15E200B-1CDC-4680-B741-A339A6EFD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4D8D229-E904-493E-868B-D0A15E9BF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0B62-193D-4E5F-816D-B658F02D42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0751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7A661D1-CEB7-405D-BCCF-5671D51F6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23E43382-855B-437B-811A-8A20EF7DC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C6BF62C-0B9F-4FF6-BCB7-A6A9A38F4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0B62-193D-4E5F-816D-B658F02D42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4631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2F26E3-A907-4382-B85F-82500F951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03D6DE2-274D-44E1-A472-7DA8B2C2F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3A1346C-BE5A-49E3-8599-DFC6E497EF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40B32D5-E058-4DDE-8C67-ACF276447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57F2CAC-6124-4AE5-8EB9-24629ABAA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74F9113-BB25-497A-8C32-43FAE0146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0B62-193D-4E5F-816D-B658F02D42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8565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BAC7E4B-3A03-4E68-A3A8-C53478550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56201DC-1315-4322-9370-1C3E34BE29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947B009-4725-4AA0-8D09-B1E4329D1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3CCABA5-5EF3-4EA6-9BDC-F8C3621B8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455D78E-1858-451A-9092-D834695E5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8F3AA07-E461-4441-A9D1-0786278A1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0B62-193D-4E5F-816D-B658F02D42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5886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0F963F-322B-48FE-984D-9F4A7501A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D14409C-DE93-4FD8-B6A7-D6EDF398EB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F5F7616-8305-4B12-99E8-73F0B5A6CB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B4D1723-7878-4A66-BE8E-8E586B32C0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4FB960A-91A1-4715-AB2E-66936A9BE8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D0B62-193D-4E5F-816D-B658F02D42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518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4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jpeg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microsoft.com/office/2007/relationships/hdphoto" Target="../media/hdphoto4.wdp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jpe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7F4F9FA-6B27-4721-BE81-A00FBF18F6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4606" y="1448707"/>
            <a:ext cx="10974459" cy="2387600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Система  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сопровождения детей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  ограниченными возможностями здоровья 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городе Набережные Челны.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A05911D-5EA6-4F79-AC8F-479DFD405F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36067" y="4581412"/>
            <a:ext cx="4827687" cy="1655762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dirty="0"/>
              <a:t>Елена Анатольевна Егорова,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/>
              <a:t>директор </a:t>
            </a:r>
            <a:r>
              <a:rPr lang="ru-RU" sz="2000" dirty="0"/>
              <a:t>МБУ «Центр психолого-медико-</a:t>
            </a:r>
            <a:br>
              <a:rPr lang="ru-RU" sz="2000" dirty="0"/>
            </a:br>
            <a:r>
              <a:rPr lang="ru-RU" sz="2000" dirty="0"/>
              <a:t>социального сопровождения № 85</a:t>
            </a:r>
            <a:r>
              <a:rPr lang="ru-RU" sz="2000" dirty="0" smtClean="0"/>
              <a:t>», </a:t>
            </a:r>
            <a:r>
              <a:rPr lang="ru-RU" sz="2000" dirty="0" smtClean="0"/>
              <a:t>учитель-дефектолог </a:t>
            </a:r>
            <a:endParaRPr lang="ru-RU" sz="2000" dirty="0"/>
          </a:p>
        </p:txBody>
      </p:sp>
      <p:pic>
        <p:nvPicPr>
          <p:cNvPr id="7" name="Picture 2" descr="https://inteps-lider.ru/images/cities/7nabcheln.jpg">
            <a:extLst>
              <a:ext uri="{FF2B5EF4-FFF2-40B4-BE49-F238E27FC236}">
                <a16:creationId xmlns:a16="http://schemas.microsoft.com/office/drawing/2014/main" xmlns="" id="{AFD5805B-4EE3-4402-971F-FCD7B7EA4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526" y="248220"/>
            <a:ext cx="1610514" cy="1962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96C1203-033B-452F-82A2-1E4650985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0996" y="6375601"/>
            <a:ext cx="2743200" cy="365125"/>
          </a:xfrm>
        </p:spPr>
        <p:txBody>
          <a:bodyPr/>
          <a:lstStyle/>
          <a:p>
            <a:fld id="{A8DD0B62-193D-4E5F-816D-B658F02D42F1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17898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D098946E-57E3-4B08-8677-EA282B3501F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19697" y="184226"/>
            <a:ext cx="9094787" cy="95408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Сопровождение детей с ОВЗ школьного возраста</a:t>
            </a:r>
          </a:p>
        </p:txBody>
      </p:sp>
      <p:pic>
        <p:nvPicPr>
          <p:cNvPr id="7" name="Picture 2" descr="https://inteps-lider.ru/images/cities/7nabcheln.jpg">
            <a:extLst>
              <a:ext uri="{FF2B5EF4-FFF2-40B4-BE49-F238E27FC236}">
                <a16:creationId xmlns:a16="http://schemas.microsoft.com/office/drawing/2014/main" xmlns="" id="{39DD7E45-4643-4838-8DE5-4A73D1D87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007" y="184226"/>
            <a:ext cx="88641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xmlns="" id="{86693589-5383-433B-8F68-D8A80AF3EF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715708591"/>
              </p:ext>
            </p:extLst>
          </p:nvPr>
        </p:nvGraphicFramePr>
        <p:xfrm>
          <a:off x="362331" y="824460"/>
          <a:ext cx="11494889" cy="6033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Picture 2" descr="https://inteps-lider.ru/images/cities/7nabcheln.jpg">
            <a:extLst>
              <a:ext uri="{FF2B5EF4-FFF2-40B4-BE49-F238E27FC236}">
                <a16:creationId xmlns:a16="http://schemas.microsoft.com/office/drawing/2014/main" xmlns="" id="{9674D3B9-94DC-4199-8759-F84DF57F8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3215" y="1496791"/>
            <a:ext cx="88641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E6EE8511-DCB7-4B28-B817-14946A794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0B62-193D-4E5F-816D-B658F02D42F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4066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FFD2C7-BC30-456C-8579-EE683C0DC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8336" y="0"/>
            <a:ext cx="9134855" cy="1069514"/>
          </a:xfrm>
        </p:spPr>
        <p:txBody>
          <a:bodyPr>
            <a:normAutofit/>
          </a:bodyPr>
          <a:lstStyle/>
          <a:p>
            <a:r>
              <a:rPr lang="ru-RU" sz="2800" dirty="0"/>
              <a:t>Специальные условия для обучения детей с РАС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97D28AA-9357-4F37-88CE-BF7A24DFC2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4520" y="1269000"/>
            <a:ext cx="288000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" descr="https://inteps-lider.ru/images/cities/7nabcheln.jpg">
            <a:extLst>
              <a:ext uri="{FF2B5EF4-FFF2-40B4-BE49-F238E27FC236}">
                <a16:creationId xmlns:a16="http://schemas.microsoft.com/office/drawing/2014/main" xmlns="" id="{83A7349C-B09A-43F9-B91F-DBE38EAD5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526" y="248220"/>
            <a:ext cx="886415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7B347F1D-7431-41C4-9C05-1BFB3327BB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67798" y="2106493"/>
            <a:ext cx="3215795" cy="24124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A4A197C9-33F2-42E3-9FD6-7C05EE6388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52228" y="3997818"/>
            <a:ext cx="2880001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1BB4D4E-6473-4F0B-80DB-1135438423F2}"/>
              </a:ext>
            </a:extLst>
          </p:cNvPr>
          <p:cNvSpPr txBox="1"/>
          <p:nvPr/>
        </p:nvSpPr>
        <p:spPr>
          <a:xfrm>
            <a:off x="9005525" y="6357304"/>
            <a:ext cx="1857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Зона отдыха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A836AD7-4506-4173-B68D-3B933360A4FE}"/>
              </a:ext>
            </a:extLst>
          </p:cNvPr>
          <p:cNvSpPr txBox="1"/>
          <p:nvPr/>
        </p:nvSpPr>
        <p:spPr>
          <a:xfrm>
            <a:off x="1705374" y="3515301"/>
            <a:ext cx="1965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Ресурсные классы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ED4CFBE3-AA5D-42DC-9C05-1F29D8FFD7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24462" y="1235882"/>
            <a:ext cx="2880001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EB5D2C0-0032-44B0-93A8-110AB957D036}"/>
              </a:ext>
            </a:extLst>
          </p:cNvPr>
          <p:cNvSpPr txBox="1"/>
          <p:nvPr/>
        </p:nvSpPr>
        <p:spPr>
          <a:xfrm>
            <a:off x="8769854" y="3512184"/>
            <a:ext cx="2462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Проект «Один дома»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ECEB9AFD-ED0C-4C6B-809B-7F920B5CAFF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91840" y="3997817"/>
            <a:ext cx="2880002" cy="2160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843054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24C2997D-2FF3-46C8-8163-44EDFCE350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36629" y="2548059"/>
            <a:ext cx="3014852" cy="19968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https://inteps-lider.ru/images/cities/7nabcheln.jpg">
            <a:extLst>
              <a:ext uri="{FF2B5EF4-FFF2-40B4-BE49-F238E27FC236}">
                <a16:creationId xmlns:a16="http://schemas.microsoft.com/office/drawing/2014/main" xmlns="" id="{B0BDCF9A-6557-43C6-8752-E9141F933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526" y="248220"/>
            <a:ext cx="886415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8A4D187-F4C0-4D79-8904-B34B96918582}"/>
              </a:ext>
            </a:extLst>
          </p:cNvPr>
          <p:cNvSpPr/>
          <p:nvPr/>
        </p:nvSpPr>
        <p:spPr>
          <a:xfrm>
            <a:off x="676733" y="5540620"/>
            <a:ext cx="7590574" cy="127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ts val="23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100" b="1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В НГПУ лицензировано новое направление подготовки бакалавров в 2021 г. (49.03.02 Адаптивная физическая культура)</a:t>
            </a:r>
          </a:p>
          <a:p>
            <a:pPr fontAlgn="base">
              <a:lnSpc>
                <a:spcPts val="2300"/>
              </a:lnSpc>
              <a:spcBef>
                <a:spcPct val="0"/>
              </a:spcBef>
              <a:spcAft>
                <a:spcPct val="0"/>
              </a:spcAft>
            </a:pPr>
            <a:endParaRPr lang="ru-RU" sz="2100" b="1" dirty="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7BA56C9E-1A06-4983-87E7-AF54EDA09B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8636463"/>
              </p:ext>
            </p:extLst>
          </p:nvPr>
        </p:nvGraphicFramePr>
        <p:xfrm>
          <a:off x="392252" y="1480686"/>
          <a:ext cx="7947076" cy="359359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267884">
                  <a:extLst>
                    <a:ext uri="{9D8B030D-6E8A-4147-A177-3AD203B41FA5}">
                      <a16:colId xmlns:a16="http://schemas.microsoft.com/office/drawing/2014/main" xmlns="" val="2919658863"/>
                    </a:ext>
                  </a:extLst>
                </a:gridCol>
                <a:gridCol w="1197864">
                  <a:extLst>
                    <a:ext uri="{9D8B030D-6E8A-4147-A177-3AD203B41FA5}">
                      <a16:colId xmlns:a16="http://schemas.microsoft.com/office/drawing/2014/main" xmlns="" val="3882228239"/>
                    </a:ext>
                  </a:extLst>
                </a:gridCol>
                <a:gridCol w="1481328">
                  <a:extLst>
                    <a:ext uri="{9D8B030D-6E8A-4147-A177-3AD203B41FA5}">
                      <a16:colId xmlns:a16="http://schemas.microsoft.com/office/drawing/2014/main" xmlns="" val="1796542007"/>
                    </a:ext>
                  </a:extLst>
                </a:gridCol>
              </a:tblGrid>
              <a:tr h="442595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7950" marR="107950" marT="72009" marB="72009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ВУЗ</a:t>
                      </a:r>
                    </a:p>
                  </a:txBody>
                  <a:tcPr marL="107950" marR="107950" marT="72009" marB="720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  <a:r>
                        <a:rPr lang="ru-RU" sz="1800" b="1" i="0" u="none" strike="noStrike" kern="1200" spc="-2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слушателей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7950" marR="107950" marT="72009" marB="720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98893546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Курсы ПК для педагогов по психолого-педагогическому сопровождению  детей с ОВЗ</a:t>
                      </a:r>
                      <a:endParaRPr lang="ru-RU" sz="1800" b="0" i="0" u="none" strike="noStrike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7950" marR="107950" marT="72009" marB="72009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НГПУ ТИСБИ</a:t>
                      </a:r>
                    </a:p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КФУ</a:t>
                      </a:r>
                    </a:p>
                  </a:txBody>
                  <a:tcPr marL="107950" marR="107950" marT="72009" marB="72009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395</a:t>
                      </a:r>
                    </a:p>
                  </a:txBody>
                  <a:tcPr marL="107950" marR="107950" marT="72009" marB="720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00245292"/>
                  </a:ext>
                </a:extLst>
              </a:tr>
              <a:tr h="37909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Курсы ПК для узких специалистов по обучению детей с ОВЗ (учителя-логопеды, учителя-дефектологи, ЛФК)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7950" marR="107950" marT="72009" marB="72009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НГПУ</a:t>
                      </a:r>
                    </a:p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КФУ</a:t>
                      </a:r>
                    </a:p>
                  </a:txBody>
                  <a:tcPr marL="107950" marR="107950" marT="72009" marB="720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218</a:t>
                      </a:r>
                    </a:p>
                  </a:txBody>
                  <a:tcPr marL="107950" marR="107950" marT="72009" marB="720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10174703"/>
                  </a:ext>
                </a:extLst>
              </a:tr>
              <a:tr h="26606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Курсы профессиональной переподготовки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(учитель-логопед, </a:t>
                      </a:r>
                      <a:r>
                        <a:rPr lang="ru-RU" sz="1800" b="0" i="0" u="none" strike="noStrike" kern="12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нейропсихолог</a:t>
                      </a:r>
                      <a:r>
                        <a:rPr lang="ru-RU" sz="18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, психолог в социальной сфере)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7950" marR="107950" marT="72009" marB="72009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НГПУ</a:t>
                      </a:r>
                    </a:p>
                    <a:p>
                      <a:pPr marL="0" algn="ctr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КФУ</a:t>
                      </a:r>
                      <a:endParaRPr lang="ru-RU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7950" marR="107950" marT="72009" marB="7200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47/8/43</a:t>
                      </a:r>
                    </a:p>
                  </a:txBody>
                  <a:tcPr marL="107950" marR="107950" marT="72009" marB="720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75998709"/>
                  </a:ext>
                </a:extLst>
              </a:tr>
            </a:tbl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F6E19D9-4E9A-41D5-B9B5-435ACBEA1BFD}"/>
              </a:ext>
            </a:extLst>
          </p:cNvPr>
          <p:cNvSpPr/>
          <p:nvPr/>
        </p:nvSpPr>
        <p:spPr>
          <a:xfrm>
            <a:off x="1119941" y="305201"/>
            <a:ext cx="69588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ea typeface="Calibri" panose="020F0502020204030204" pitchFamily="34" charset="0"/>
              </a:rPr>
              <a:t>М</a:t>
            </a:r>
            <a:r>
              <a:rPr lang="x-none" sz="2400" b="1" dirty="0">
                <a:solidFill>
                  <a:srgbClr val="002060"/>
                </a:solidFill>
                <a:ea typeface="Calibri" panose="020F0502020204030204" pitchFamily="34" charset="0"/>
              </a:rPr>
              <a:t>ероприяти</a:t>
            </a:r>
            <a:r>
              <a:rPr lang="ru-RU" sz="2400" b="1" dirty="0">
                <a:solidFill>
                  <a:srgbClr val="002060"/>
                </a:solidFill>
                <a:ea typeface="Calibri" panose="020F0502020204030204" pitchFamily="34" charset="0"/>
              </a:rPr>
              <a:t>я</a:t>
            </a:r>
            <a:r>
              <a:rPr lang="x-none" sz="2400" b="1" spc="25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x-none" sz="2400" b="1" dirty="0">
                <a:solidFill>
                  <a:srgbClr val="002060"/>
                </a:solidFill>
                <a:ea typeface="Calibri" panose="020F0502020204030204" pitchFamily="34" charset="0"/>
              </a:rPr>
              <a:t>повышения</a:t>
            </a:r>
            <a:r>
              <a:rPr lang="x-none" sz="2400" b="1" spc="15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x-none" sz="2400" b="1" dirty="0">
                <a:solidFill>
                  <a:srgbClr val="002060"/>
                </a:solidFill>
                <a:ea typeface="Calibri" panose="020F0502020204030204" pitchFamily="34" charset="0"/>
              </a:rPr>
              <a:t>квалификации</a:t>
            </a:r>
            <a:r>
              <a:rPr lang="x-none" sz="2400" b="1" spc="30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ru-RU" sz="2400" b="1" spc="30" dirty="0">
                <a:solidFill>
                  <a:srgbClr val="002060"/>
                </a:solidFill>
                <a:ea typeface="Calibri" panose="020F0502020204030204" pitchFamily="34" charset="0"/>
              </a:rPr>
              <a:t>в ВУЗах города </a:t>
            </a:r>
            <a:r>
              <a:rPr lang="x-none" sz="2400" b="1" dirty="0">
                <a:solidFill>
                  <a:srgbClr val="002060"/>
                </a:solidFill>
                <a:ea typeface="Calibri" panose="020F0502020204030204" pitchFamily="34" charset="0"/>
              </a:rPr>
              <a:t>в</a:t>
            </a:r>
            <a:r>
              <a:rPr lang="x-none" sz="2400" b="1" spc="30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x-none" sz="2400" b="1" dirty="0">
                <a:solidFill>
                  <a:srgbClr val="002060"/>
                </a:solidFill>
                <a:ea typeface="Calibri" panose="020F0502020204030204" pitchFamily="34" charset="0"/>
              </a:rPr>
              <a:t>2021</a:t>
            </a:r>
            <a:r>
              <a:rPr lang="x-none" sz="2400" b="1" spc="30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ru-RU" sz="2400" b="1" spc="30" dirty="0">
                <a:solidFill>
                  <a:srgbClr val="002060"/>
                </a:solidFill>
                <a:ea typeface="Calibri" panose="020F0502020204030204" pitchFamily="34" charset="0"/>
              </a:rPr>
              <a:t>-2022 г</a:t>
            </a:r>
            <a:r>
              <a:rPr lang="x-none" sz="2400" b="1" dirty="0">
                <a:solidFill>
                  <a:srgbClr val="002060"/>
                </a:solidFill>
                <a:ea typeface="Calibri" panose="020F0502020204030204" pitchFamily="34" charset="0"/>
              </a:rPr>
              <a:t>г.</a:t>
            </a:r>
            <a:r>
              <a:rPr lang="x-none" sz="2400" b="1" spc="-335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ea typeface="Calibri" panose="020F0502020204030204" pitchFamily="34" charset="0"/>
            </a:endParaRPr>
          </a:p>
        </p:txBody>
      </p:sp>
      <p:pic>
        <p:nvPicPr>
          <p:cNvPr id="1026" name="Picture 2" descr="https://cf.ppt-online.org/files/slide/y/YLE4VMlpknSxime6W1NQKJGObyTXCuf2UsB39R/slide-0.jpg">
            <a:extLst>
              <a:ext uri="{FF2B5EF4-FFF2-40B4-BE49-F238E27FC236}">
                <a16:creationId xmlns:a16="http://schemas.microsoft.com/office/drawing/2014/main" xmlns="" id="{3A3D4336-02CF-43B7-9EFF-FFA167B4C1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829"/>
          <a:stretch/>
        </p:blipFill>
        <p:spPr bwMode="auto">
          <a:xfrm>
            <a:off x="8835940" y="131465"/>
            <a:ext cx="2838033" cy="2044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069EAE6-88E5-44B5-AD6C-D01270088CA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35876" t="19367" r="35902" b="68385"/>
          <a:stretch/>
        </p:blipFill>
        <p:spPr>
          <a:xfrm>
            <a:off x="8763185" y="2548058"/>
            <a:ext cx="2961740" cy="584885"/>
          </a:xfrm>
          <a:prstGeom prst="rect">
            <a:avLst/>
          </a:prstGeom>
        </p:spPr>
      </p:pic>
      <p:pic>
        <p:nvPicPr>
          <p:cNvPr id="1030" name="Picture 6" descr="https://st3.stblizko.ru/images/companyabout/002/200/885_original.jpg?1583320218">
            <a:extLst>
              <a:ext uri="{FF2B5EF4-FFF2-40B4-BE49-F238E27FC236}">
                <a16:creationId xmlns:a16="http://schemas.microsoft.com/office/drawing/2014/main" xmlns="" id="{A2357F4A-5A4E-4F8C-9CCB-88C2377543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09" t="3619" r="3948" b="32211"/>
          <a:stretch/>
        </p:blipFill>
        <p:spPr bwMode="auto">
          <a:xfrm>
            <a:off x="8414832" y="4822102"/>
            <a:ext cx="3658445" cy="18097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xmlns="" val="471428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4BC92523-5485-4146-BD69-C44D3F5DB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6920" y="0"/>
            <a:ext cx="9796271" cy="1069514"/>
          </a:xfrm>
        </p:spPr>
        <p:txBody>
          <a:bodyPr>
            <a:normAutofit/>
          </a:bodyPr>
          <a:lstStyle/>
          <a:p>
            <a:r>
              <a:rPr lang="ru-RU" sz="2800" dirty="0"/>
              <a:t>Охват дополнительным образованием детей с ОВЗ</a:t>
            </a:r>
          </a:p>
        </p:txBody>
      </p:sp>
      <p:pic>
        <p:nvPicPr>
          <p:cNvPr id="12" name="Picture 2" descr="https://inteps-lider.ru/images/cities/7nabcheln.jpg">
            <a:extLst>
              <a:ext uri="{FF2B5EF4-FFF2-40B4-BE49-F238E27FC236}">
                <a16:creationId xmlns:a16="http://schemas.microsoft.com/office/drawing/2014/main" xmlns="" id="{79E3B920-B7EE-4FB7-B678-60E55E31F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007" y="184226"/>
            <a:ext cx="88641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Диаграмма 14">
            <a:extLst>
              <a:ext uri="{FF2B5EF4-FFF2-40B4-BE49-F238E27FC236}">
                <a16:creationId xmlns:a16="http://schemas.microsoft.com/office/drawing/2014/main" xmlns="" id="{541679B9-54EA-49CA-856A-86EC9072B9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795737019"/>
              </p:ext>
            </p:extLst>
          </p:nvPr>
        </p:nvGraphicFramePr>
        <p:xfrm>
          <a:off x="6096000" y="1143000"/>
          <a:ext cx="5478272" cy="5559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050" name="Picture 2" descr="https://sun9-45.userapi.com/s/v1/ig2/HLVLlHeGCGQc9W3oBlI_7jP7q0_N4Yidiz_yFN_72fm2L9QsHutXMcfR7bKrkhuKZ2668lnDP81uCip0TGE79SSK.jpg?size=1920x1080&amp;quality=96&amp;type=album">
            <a:extLst>
              <a:ext uri="{FF2B5EF4-FFF2-40B4-BE49-F238E27FC236}">
                <a16:creationId xmlns:a16="http://schemas.microsoft.com/office/drawing/2014/main" xmlns="" id="{1CC66C85-CBEE-4BD6-870E-7A96E7FA02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24" t="15595" r="28867" b="11615"/>
          <a:stretch/>
        </p:blipFill>
        <p:spPr bwMode="auto">
          <a:xfrm>
            <a:off x="2440198" y="4094161"/>
            <a:ext cx="3208875" cy="24103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7C08F5-35B4-4F91-8C8D-E687E4A196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34" t="6136" r="1775" b="15568"/>
          <a:stretch/>
        </p:blipFill>
        <p:spPr>
          <a:xfrm>
            <a:off x="432899" y="1501837"/>
            <a:ext cx="3283679" cy="2245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6078626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BFA72A-403C-425B-96C4-CEE7CC822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Задачи психолого-педагогического сопровождения родителей детей с ОВЗ</a:t>
            </a:r>
            <a:endParaRPr lang="ru-RU" sz="3200" dirty="0">
              <a:latin typeface="+mj-lt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F3D3AB1-7D32-4302-823F-3B78FD85A6B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648456" y="1264226"/>
            <a:ext cx="8219008" cy="2978590"/>
          </a:xfrm>
        </p:spPr>
        <p:txBody>
          <a:bodyPr/>
          <a:lstStyle/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профилактика перегрузок, как выбор адекватного психофизическому развитию ребенка режима труда и отдыха дома;</a:t>
            </a:r>
            <a:endParaRPr lang="ru-RU" sz="2000" dirty="0"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оказание профессиональной помощи в вопросах воспитания и обучения, в решении возникающих проблем;</a:t>
            </a:r>
            <a:endParaRPr lang="ru-RU" sz="2000" dirty="0"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выбор стратегии взаимоотношений с ребенком, учитывая его возрастные и индивидуальные особенности, а также структуру нарушения его развития;</a:t>
            </a:r>
            <a:endParaRPr lang="ru-RU" sz="2000" dirty="0"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подготовка и включение родителей (официальных представителей ребенка) в процесс решения коррекционно-развивающих задач.</a:t>
            </a:r>
            <a:endParaRPr lang="ru-RU" sz="2000" dirty="0"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Picture 2" descr="https://inteps-lider.ru/images/cities/7nabcheln.jpg">
            <a:extLst>
              <a:ext uri="{FF2B5EF4-FFF2-40B4-BE49-F238E27FC236}">
                <a16:creationId xmlns:a16="http://schemas.microsoft.com/office/drawing/2014/main" xmlns="" id="{8CB259C3-49FD-48F6-ACA5-6A4A21A9A6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007" y="184226"/>
            <a:ext cx="88641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F3D0DD9-77FD-4133-BC17-6B29B57B82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8456" y="1458938"/>
            <a:ext cx="324000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4F4CCA8-4827-48A0-A3AA-9BA02773AF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7464" y="4437528"/>
            <a:ext cx="384000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38D0019-A9E6-4589-9FB4-633B99818B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64" y="4421928"/>
            <a:ext cx="324000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B09AD58-1563-47FB-832A-59EF97D46F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6908" y="4421928"/>
            <a:ext cx="3087748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503245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CCBBB8-2228-444F-8146-20C8ABD2C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8342" y="0"/>
            <a:ext cx="8943659" cy="1069514"/>
          </a:xfrm>
        </p:spPr>
        <p:txBody>
          <a:bodyPr>
            <a:normAutofit/>
          </a:bodyPr>
          <a:lstStyle/>
          <a:p>
            <a:r>
              <a:rPr lang="ru-RU" sz="2800" dirty="0"/>
              <a:t>Формы работы с родителями детей с ОВЗ в общеобразовательных организациях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B905AC6-ABB5-44C1-8043-6F27D343E95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10" t="4306" r="2211" b="1416"/>
          <a:stretch/>
        </p:blipFill>
        <p:spPr bwMode="auto">
          <a:xfrm>
            <a:off x="407922" y="1843639"/>
            <a:ext cx="3246422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E868468-A0B3-4320-B680-D34E19D10A6F}"/>
              </a:ext>
            </a:extLst>
          </p:cNvPr>
          <p:cNvSpPr txBox="1"/>
          <p:nvPr/>
        </p:nvSpPr>
        <p:spPr>
          <a:xfrm>
            <a:off x="4263875" y="4640720"/>
            <a:ext cx="31849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индивидуальные и групповые практикумы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консультирование  родителей</a:t>
            </a:r>
          </a:p>
        </p:txBody>
      </p:sp>
      <p:pic>
        <p:nvPicPr>
          <p:cNvPr id="7" name="Рисунок 6" descr="C:\Users\User\Downloads\1522296e-0df2-4f16-bf8d-ed283fcc4378.JPG">
            <a:extLst>
              <a:ext uri="{FF2B5EF4-FFF2-40B4-BE49-F238E27FC236}">
                <a16:creationId xmlns:a16="http://schemas.microsoft.com/office/drawing/2014/main" xmlns="" id="{087017ED-2D43-412F-89B0-D7394AC4ABF9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520"/>
          <a:stretch/>
        </p:blipFill>
        <p:spPr bwMode="auto">
          <a:xfrm>
            <a:off x="4960980" y="1809948"/>
            <a:ext cx="2233791" cy="24596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23E5C9F-F4C7-41FC-96ED-FEA7D3C5C451}"/>
              </a:ext>
            </a:extLst>
          </p:cNvPr>
          <p:cNvSpPr txBox="1"/>
          <p:nvPr/>
        </p:nvSpPr>
        <p:spPr>
          <a:xfrm>
            <a:off x="593889" y="3874416"/>
            <a:ext cx="2233791" cy="1197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D887AAE-708A-44C6-B725-284D5B339EA4}"/>
              </a:ext>
            </a:extLst>
          </p:cNvPr>
          <p:cNvSpPr/>
          <p:nvPr/>
        </p:nvSpPr>
        <p:spPr>
          <a:xfrm>
            <a:off x="233526" y="4269618"/>
            <a:ext cx="359521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консультативная работа по формированию компетентности родителей детей с ОВЗ в вопросах речевого развития ребенка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показ фрагментов занятия и запись видео – фрагментов логопедического занятия для родителей с целью дальнейшей отработки материала дома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F6DC202-A0E9-490A-A69B-E18EB2414AC0}"/>
              </a:ext>
            </a:extLst>
          </p:cNvPr>
          <p:cNvSpPr txBox="1"/>
          <p:nvPr/>
        </p:nvSpPr>
        <p:spPr>
          <a:xfrm>
            <a:off x="8197295" y="4473018"/>
            <a:ext cx="376117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совместные мероприятия детей и родителей (праздники, посещение музея, театров, реализация совместных проектов)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мастер-классы для родителей «Адаптация учебного материала. Адаптация домашних заданий», «Обучение навыкам личной безопасности детей», «Обучение бытовым навыкам детей».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EDB3F4A7-24B6-4164-B1B8-D45414C229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01407" y="1809948"/>
            <a:ext cx="2916000" cy="218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2" descr="https://inteps-lider.ru/images/cities/7nabcheln.jpg">
            <a:extLst>
              <a:ext uri="{FF2B5EF4-FFF2-40B4-BE49-F238E27FC236}">
                <a16:creationId xmlns:a16="http://schemas.microsoft.com/office/drawing/2014/main" xmlns="" id="{80722D5F-B486-4406-AE95-CE2A2AF7C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007" y="184226"/>
            <a:ext cx="88641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03158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CBE690A-38A9-4A2B-AFB3-5BD9343B37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09750" y="566737"/>
            <a:ext cx="8572500" cy="5724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https://inteps-lider.ru/images/cities/7nabcheln.jpg">
            <a:extLst>
              <a:ext uri="{FF2B5EF4-FFF2-40B4-BE49-F238E27FC236}">
                <a16:creationId xmlns:a16="http://schemas.microsoft.com/office/drawing/2014/main" xmlns="" id="{85E19181-4C93-461C-A863-F161EF8FD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007" y="184226"/>
            <a:ext cx="88641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FF5FF862-B9ED-4718-9602-D02BC6BE4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0B62-193D-4E5F-816D-B658F02D42F1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34734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16575" y="405108"/>
            <a:ext cx="40374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В городе Набережные Челны </a:t>
            </a:r>
          </a:p>
          <a:p>
            <a:pPr algn="ctr"/>
            <a:r>
              <a:rPr lang="ru-RU" sz="2000" dirty="0"/>
              <a:t>более 119 тыс. детского населения. </a:t>
            </a:r>
          </a:p>
          <a:p>
            <a:pPr algn="ctr"/>
            <a:r>
              <a:rPr lang="ru-RU" sz="2000" dirty="0"/>
              <a:t>Из них </a:t>
            </a:r>
            <a:r>
              <a:rPr lang="ru-RU" sz="2000" b="1" i="1" dirty="0"/>
              <a:t>4 501 </a:t>
            </a:r>
            <a:r>
              <a:rPr lang="ru-RU" sz="2000" dirty="0"/>
              <a:t>- дети с ОВЗ. 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xmlns="" id="{9B33C004-6291-40A8-929B-646C28E2C8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315631667"/>
              </p:ext>
            </p:extLst>
          </p:nvPr>
        </p:nvGraphicFramePr>
        <p:xfrm>
          <a:off x="351693" y="1981200"/>
          <a:ext cx="3681046" cy="4574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xmlns="" id="{49932C28-687E-4EA5-B80A-93A12F4B1E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4029403788"/>
              </p:ext>
            </p:extLst>
          </p:nvPr>
        </p:nvGraphicFramePr>
        <p:xfrm>
          <a:off x="5111262" y="1742997"/>
          <a:ext cx="7080738" cy="4812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0" name="Picture 2" descr="https://inteps-lider.ru/images/cities/7nabcheln.jpg">
            <a:extLst>
              <a:ext uri="{FF2B5EF4-FFF2-40B4-BE49-F238E27FC236}">
                <a16:creationId xmlns:a16="http://schemas.microsoft.com/office/drawing/2014/main" xmlns="" id="{CAFE29DB-3BE7-45FC-A87D-3DCA50C8B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526" y="248220"/>
            <a:ext cx="886415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1F8C788-A6D4-4FB5-9C59-0A1DBA6475E7}"/>
              </a:ext>
            </a:extLst>
          </p:cNvPr>
          <p:cNvSpPr/>
          <p:nvPr/>
        </p:nvSpPr>
        <p:spPr>
          <a:xfrm>
            <a:off x="6096000" y="538915"/>
            <a:ext cx="6096000" cy="1038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71 - общеобразовательная организация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8 – общеобразовательных организаций для детей с ОВЗ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131 – дошкольная образовательная организация</a:t>
            </a:r>
          </a:p>
          <a:p>
            <a:endParaRPr lang="ru-RU" sz="1350" dirty="0"/>
          </a:p>
        </p:txBody>
      </p:sp>
    </p:spTree>
    <p:extLst>
      <p:ext uri="{BB962C8B-B14F-4D97-AF65-F5344CB8AC3E}">
        <p14:creationId xmlns:p14="http://schemas.microsoft.com/office/powerpoint/2010/main" xmlns="" val="3659674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xmlns="" id="{FF0AB5BF-6BFB-46F3-BCBA-A2438CC1C1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03797358"/>
              </p:ext>
            </p:extLst>
          </p:nvPr>
        </p:nvGraphicFramePr>
        <p:xfrm>
          <a:off x="786384" y="1945894"/>
          <a:ext cx="5852160" cy="4317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F2FFB8B7-0372-4D5B-B886-937991B33E83}"/>
              </a:ext>
            </a:extLst>
          </p:cNvPr>
          <p:cNvSpPr/>
          <p:nvPr/>
        </p:nvSpPr>
        <p:spPr>
          <a:xfrm>
            <a:off x="3040084" y="136525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/>
              <a:t>Выявление детей раннего возраста  </a:t>
            </a:r>
          </a:p>
          <a:p>
            <a:pPr algn="ctr"/>
            <a:r>
              <a:rPr lang="ru-RU" sz="2800" b="1" dirty="0"/>
              <a:t>с проблемами в развитии на ПМПК</a:t>
            </a:r>
          </a:p>
        </p:txBody>
      </p:sp>
      <p:graphicFrame>
        <p:nvGraphicFramePr>
          <p:cNvPr id="20" name="Диаграмма 19">
            <a:extLst>
              <a:ext uri="{FF2B5EF4-FFF2-40B4-BE49-F238E27FC236}">
                <a16:creationId xmlns:a16="http://schemas.microsoft.com/office/drawing/2014/main" xmlns="" id="{E46D44FF-E905-4E62-B0CF-1911D4945B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748191884"/>
              </p:ext>
            </p:extLst>
          </p:nvPr>
        </p:nvGraphicFramePr>
        <p:xfrm>
          <a:off x="6300216" y="1863969"/>
          <a:ext cx="5687568" cy="4660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Picture 2" descr="https://inteps-lider.ru/images/cities/7nabcheln.jpg">
            <a:extLst>
              <a:ext uri="{FF2B5EF4-FFF2-40B4-BE49-F238E27FC236}">
                <a16:creationId xmlns:a16="http://schemas.microsoft.com/office/drawing/2014/main" xmlns="" id="{6C09C0A9-45A1-4A3B-91E8-3047A824E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526" y="248220"/>
            <a:ext cx="886415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48EFEA2-0CED-4501-9367-5B0AC3A56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0B62-193D-4E5F-816D-B658F02D42F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5692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EBC0428-863E-4D72-A7EB-D5FCA98B56A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2459161" y="328474"/>
            <a:ext cx="9182752" cy="4415031"/>
          </a:xfrm>
        </p:spPr>
        <p:txBody>
          <a:bodyPr/>
          <a:lstStyle/>
          <a:p>
            <a:pPr indent="449580" algn="just">
              <a:spcAft>
                <a:spcPts val="0"/>
              </a:spcAft>
            </a:pPr>
            <a:r>
              <a:rPr lang="ru-RU" sz="2000" dirty="0">
                <a:solidFill>
                  <a:schemeClr val="tx1"/>
                </a:solidFill>
                <a:ea typeface="Times New Roman" panose="02020603050405020304" pitchFamily="18" charset="0"/>
              </a:rPr>
              <a:t>Важным условием успешной коррекционной работы с детьми младенческого и раннего возраста становится разработка педагогических и организационных условий включения родителей в реализацию программ коррекционно-развивающего обучения. </a:t>
            </a:r>
          </a:p>
          <a:p>
            <a:pPr indent="449580" algn="just">
              <a:spcAft>
                <a:spcPts val="0"/>
              </a:spcAft>
            </a:pPr>
            <a:r>
              <a:rPr lang="ru-RU" sz="2000" dirty="0">
                <a:solidFill>
                  <a:schemeClr val="tx1"/>
                </a:solidFill>
                <a:ea typeface="Times New Roman" panose="02020603050405020304" pitchFamily="18" charset="0"/>
              </a:rPr>
              <a:t>Помощь оказывается по направлениям:</a:t>
            </a:r>
            <a:endParaRPr lang="ru-RU" sz="2000" dirty="0">
              <a:solidFill>
                <a:schemeClr val="tx1"/>
              </a:solidFill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ea typeface="Times New Roman" panose="02020603050405020304" pitchFamily="18" charset="0"/>
              </a:rPr>
              <a:t>Консультирование с целью повышение компетентности родителей в вопросах развития и воспитания ребенка (за 2021 год - 934 консультации )</a:t>
            </a:r>
            <a:endParaRPr lang="ru-RU" sz="2000" dirty="0">
              <a:solidFill>
                <a:schemeClr val="tx1"/>
              </a:solidFill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ea typeface="Times New Roman" panose="02020603050405020304" pitchFamily="18" charset="0"/>
              </a:rPr>
              <a:t>Коррекционно-развивающие занятия со специалистами сопровождения (индивидуальные и групповые) (за 2019-2021 </a:t>
            </a:r>
            <a:r>
              <a:rPr lang="ru-RU" sz="2000" dirty="0" err="1">
                <a:solidFill>
                  <a:schemeClr val="tx1"/>
                </a:solidFill>
                <a:ea typeface="Times New Roman" panose="02020603050405020304" pitchFamily="18" charset="0"/>
              </a:rPr>
              <a:t>гг</a:t>
            </a:r>
            <a:r>
              <a:rPr lang="ru-RU" sz="2000" dirty="0">
                <a:solidFill>
                  <a:schemeClr val="tx1"/>
                </a:solidFill>
                <a:ea typeface="Times New Roman" panose="02020603050405020304" pitchFamily="18" charset="0"/>
              </a:rPr>
              <a:t> - 74 ребенка, 1586 занятий)</a:t>
            </a:r>
            <a:endParaRPr lang="ru-RU" sz="2000" dirty="0">
              <a:solidFill>
                <a:schemeClr val="tx1"/>
              </a:solidFill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ea typeface="Times New Roman" panose="02020603050405020304" pitchFamily="18" charset="0"/>
              </a:rPr>
              <a:t>Обучение родителей развивающим играм с целью повышения качества взаимодействия и отношений ребенка с родителями (за 2021 год - 123 родителя).</a:t>
            </a:r>
            <a:endParaRPr lang="ru-RU" sz="2000" dirty="0">
              <a:solidFill>
                <a:schemeClr val="tx1"/>
              </a:solidFill>
              <a:ea typeface="Calibri" panose="020F0502020204030204" pitchFamily="34" charset="0"/>
            </a:endParaRPr>
          </a:p>
          <a:p>
            <a:endParaRPr lang="ru-RU" dirty="0"/>
          </a:p>
        </p:txBody>
      </p:sp>
      <p:pic>
        <p:nvPicPr>
          <p:cNvPr id="5" name="Picture 2" descr="https://inteps-lider.ru/images/cities/7nabcheln.jpg">
            <a:extLst>
              <a:ext uri="{FF2B5EF4-FFF2-40B4-BE49-F238E27FC236}">
                <a16:creationId xmlns:a16="http://schemas.microsoft.com/office/drawing/2014/main" xmlns="" id="{32759E89-12E8-4C88-A745-3D4FF4C2D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526" y="248220"/>
            <a:ext cx="886415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2662D6C-4F09-46D7-8F99-9B27C9074D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0733" y="4251961"/>
            <a:ext cx="4376537" cy="24639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1493625-B452-4D39-95D2-2C476ADEB07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4667"/>
          <a:stretch/>
        </p:blipFill>
        <p:spPr>
          <a:xfrm>
            <a:off x="355962" y="1703272"/>
            <a:ext cx="2268981" cy="3040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296F33D-26FD-49EC-94C1-7F307F643D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54790" y="4251961"/>
            <a:ext cx="2515139" cy="24620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875048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38A324-06B6-4F59-9CB9-CBB7ED04B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3198" y="233858"/>
            <a:ext cx="9228843" cy="1253987"/>
          </a:xfrm>
        </p:spPr>
        <p:txBody>
          <a:bodyPr>
            <a:noAutofit/>
          </a:bodyPr>
          <a:lstStyle/>
          <a:p>
            <a:pPr algn="ctr"/>
            <a:r>
              <a:rPr lang="ru-RU" sz="2800" b="0" dirty="0"/>
              <a:t>Основные показатели эффективности деятельности </a:t>
            </a:r>
            <a:br>
              <a:rPr lang="ru-RU" sz="2800" b="0" dirty="0"/>
            </a:br>
            <a:r>
              <a:rPr lang="ru-RU" sz="2800" b="0" dirty="0"/>
              <a:t>по психолого-педагогическому сопровождению детей </a:t>
            </a:r>
            <a:br>
              <a:rPr lang="ru-RU" sz="2800" b="0" dirty="0"/>
            </a:br>
            <a:r>
              <a:rPr lang="ru-RU" sz="2800" b="0" dirty="0"/>
              <a:t>раннего возраста в городе Набережные Челны:</a:t>
            </a:r>
          </a:p>
        </p:txBody>
      </p:sp>
      <p:sp>
        <p:nvSpPr>
          <p:cNvPr id="15" name="Объект 14">
            <a:extLst>
              <a:ext uri="{FF2B5EF4-FFF2-40B4-BE49-F238E27FC236}">
                <a16:creationId xmlns:a16="http://schemas.microsoft.com/office/drawing/2014/main" xmlns="" id="{4B546B6A-15DB-441A-BAEE-E297C7C8AC8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60400" y="1715595"/>
            <a:ext cx="11294438" cy="2552228"/>
          </a:xfrm>
        </p:spPr>
        <p:txBody>
          <a:bodyPr>
            <a:normAutofit fontScale="92500" lnSpcReduction="10000"/>
          </a:bodyPr>
          <a:lstStyle/>
          <a:p>
            <a:r>
              <a:rPr lang="ru-RU" sz="1800" b="1" dirty="0"/>
              <a:t>	</a:t>
            </a:r>
            <a:r>
              <a:rPr lang="ru-RU" sz="2200" dirty="0"/>
              <a:t>Все дети, в том числе дети с ОВЗ и дети с риском инвалидизации показали положительную динамику в развитии высших психических функций разной степени выраженности.</a:t>
            </a:r>
          </a:p>
          <a:p>
            <a:r>
              <a:rPr lang="ru-RU" sz="2200" dirty="0"/>
              <a:t>	Родители детей с ОВЗ понимают перспективу развития ребенка и актуальные задачи, стоящие перед ними. </a:t>
            </a:r>
          </a:p>
          <a:p>
            <a:r>
              <a:rPr lang="ru-RU" sz="2200" dirty="0"/>
              <a:t>	Наблюдается снижение негативных проявлений в процессе адаптации детей к условиям детского сада.</a:t>
            </a:r>
          </a:p>
          <a:p>
            <a:r>
              <a:rPr lang="ru-RU" sz="2200" dirty="0"/>
              <a:t>	Педагоги, специалисты психолого-педагогического сопровождения успешно реализуют практику коррекционно-развивающей работы. </a:t>
            </a:r>
          </a:p>
          <a:p>
            <a:endParaRPr lang="ru-RU" dirty="0"/>
          </a:p>
        </p:txBody>
      </p:sp>
      <p:pic>
        <p:nvPicPr>
          <p:cNvPr id="18" name="Picture 2" descr="https://inteps-lider.ru/images/cities/7nabcheln.jpg">
            <a:extLst>
              <a:ext uri="{FF2B5EF4-FFF2-40B4-BE49-F238E27FC236}">
                <a16:creationId xmlns:a16="http://schemas.microsoft.com/office/drawing/2014/main" xmlns="" id="{CE05DA20-397C-4456-92B8-F44C60FB2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007" y="184226"/>
            <a:ext cx="88641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B1F0F1EB-0C78-4645-903E-79E15F0339EC}"/>
              </a:ext>
            </a:extLst>
          </p:cNvPr>
          <p:cNvSpPr txBox="1"/>
          <p:nvPr/>
        </p:nvSpPr>
        <p:spPr>
          <a:xfrm>
            <a:off x="5373230" y="4267823"/>
            <a:ext cx="23289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  <a:latin typeface="Monotype Corsiva" panose="03010101010201010101" pitchFamily="66" charset="0"/>
              </a:rPr>
              <a:t>Яр </a:t>
            </a:r>
            <a:r>
              <a:rPr lang="ru-RU" sz="4000" dirty="0" err="1">
                <a:solidFill>
                  <a:schemeClr val="bg1"/>
                </a:solidFill>
                <a:latin typeface="Monotype Corsiva" panose="03010101010201010101" pitchFamily="66" charset="0"/>
              </a:rPr>
              <a:t>Чаллы</a:t>
            </a:r>
            <a:endParaRPr lang="ru-RU" sz="40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1" name="Объект 6">
            <a:extLst>
              <a:ext uri="{FF2B5EF4-FFF2-40B4-BE49-F238E27FC236}">
                <a16:creationId xmlns:a16="http://schemas.microsoft.com/office/drawing/2014/main" xmlns="" id="{C3869073-7C29-4064-941D-AFD7DC22DC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3632" y="4267823"/>
            <a:ext cx="2879999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2E886C85-53B6-4EF1-A38A-2B7BC4CC88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9607" y="4267823"/>
            <a:ext cx="2913657" cy="21852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D524020-0956-490C-829F-1F542E7189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68188" y="4267823"/>
            <a:ext cx="2880000" cy="216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107580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23D39EEB-87F9-4400-8727-2069259A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6080" y="264892"/>
            <a:ext cx="8086144" cy="45933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Сопровождение детей с ОВЗ дошкольного возраста</a:t>
            </a:r>
          </a:p>
        </p:txBody>
      </p:sp>
      <p:pic>
        <p:nvPicPr>
          <p:cNvPr id="7" name="Picture 2" descr="https://inteps-lider.ru/images/cities/7nabcheln.jpg">
            <a:extLst>
              <a:ext uri="{FF2B5EF4-FFF2-40B4-BE49-F238E27FC236}">
                <a16:creationId xmlns:a16="http://schemas.microsoft.com/office/drawing/2014/main" xmlns="" id="{4F0F51A4-C2F2-45E6-80C0-B3D1AC023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007" y="184226"/>
            <a:ext cx="88641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xmlns="" id="{090F7032-B053-4E3A-8250-7C7884C977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75857100"/>
              </p:ext>
            </p:extLst>
          </p:nvPr>
        </p:nvGraphicFramePr>
        <p:xfrm>
          <a:off x="362331" y="824460"/>
          <a:ext cx="11494889" cy="6033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Picture 2" descr="https://inteps-lider.ru/images/cities/7nabcheln.jpg">
            <a:extLst>
              <a:ext uri="{FF2B5EF4-FFF2-40B4-BE49-F238E27FC236}">
                <a16:creationId xmlns:a16="http://schemas.microsoft.com/office/drawing/2014/main" xmlns="" id="{09D6A83A-B6FD-49FB-B0D9-A6024EEC9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3215" y="1562564"/>
            <a:ext cx="88641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C604B8DF-D656-4454-970F-49E732B6C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0B62-193D-4E5F-816D-B658F02D42F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7095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63C1BBD4-EDD7-4748-B032-677A7ABAF5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11666" y="1239937"/>
            <a:ext cx="5080596" cy="20560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8E82911-73E7-43FF-AB24-769323C6F8E8}"/>
              </a:ext>
            </a:extLst>
          </p:cNvPr>
          <p:cNvSpPr/>
          <p:nvPr/>
        </p:nvSpPr>
        <p:spPr>
          <a:xfrm>
            <a:off x="1563624" y="153476"/>
            <a:ext cx="102595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Психолого-педагогическое сопровождение в дошкольных организациях обеспечивают 39 учителей-дефектологов, 83 – учителя-логопеда, 111 педагогов-психологов, в группе для детей с РАС 1 ресурсный педагог и 3 тьютора.</a:t>
            </a:r>
            <a:endParaRPr lang="ru-RU" dirty="0"/>
          </a:p>
        </p:txBody>
      </p:sp>
      <p:pic>
        <p:nvPicPr>
          <p:cNvPr id="9" name="Picture 2" descr="https://inteps-lider.ru/images/cities/7nabcheln.jpg">
            <a:extLst>
              <a:ext uri="{FF2B5EF4-FFF2-40B4-BE49-F238E27FC236}">
                <a16:creationId xmlns:a16="http://schemas.microsoft.com/office/drawing/2014/main" xmlns="" id="{C5125D9F-DC39-4085-9809-7778581E4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007" y="184226"/>
            <a:ext cx="88641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050E584-9CD1-4F77-B348-869B31D5B3C4}"/>
              </a:ext>
            </a:extLst>
          </p:cNvPr>
          <p:cNvSpPr txBox="1"/>
          <p:nvPr/>
        </p:nvSpPr>
        <p:spPr>
          <a:xfrm>
            <a:off x="8348472" y="2316827"/>
            <a:ext cx="3540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ДОУ №96, группа для детей с РАС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21BC2AE-F50C-46CC-BC50-DEBA967BF099}"/>
              </a:ext>
            </a:extLst>
          </p:cNvPr>
          <p:cNvSpPr txBox="1"/>
          <p:nvPr/>
        </p:nvSpPr>
        <p:spPr>
          <a:xfrm>
            <a:off x="3111666" y="6283011"/>
            <a:ext cx="4827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Инклюзивные группы в ДОУ №№67, 76, 105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70D1F468-9C5F-4A2A-B487-2A99B2A1686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762"/>
          <a:stretch/>
        </p:blipFill>
        <p:spPr>
          <a:xfrm>
            <a:off x="4297727" y="3642173"/>
            <a:ext cx="3413143" cy="22843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2896454C-5E69-4B48-A227-28AFD8EA85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596" y="3642174"/>
            <a:ext cx="3086100" cy="2314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6180F29E-EE02-4C90-9417-462EEC28F1C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68895" y="3642174"/>
            <a:ext cx="3072000" cy="230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875482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0AC47CBA-C6C8-406F-9502-8BB81554BE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93422799"/>
              </p:ext>
            </p:extLst>
          </p:nvPr>
        </p:nvGraphicFramePr>
        <p:xfrm>
          <a:off x="1356360" y="741145"/>
          <a:ext cx="10564408" cy="59729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9213">
                  <a:extLst>
                    <a:ext uri="{9D8B030D-6E8A-4147-A177-3AD203B41FA5}">
                      <a16:colId xmlns:a16="http://schemas.microsoft.com/office/drawing/2014/main" xmlns="" val="1331168245"/>
                    </a:ext>
                  </a:extLst>
                </a:gridCol>
                <a:gridCol w="4729231">
                  <a:extLst>
                    <a:ext uri="{9D8B030D-6E8A-4147-A177-3AD203B41FA5}">
                      <a16:colId xmlns:a16="http://schemas.microsoft.com/office/drawing/2014/main" xmlns="" val="1539956316"/>
                    </a:ext>
                  </a:extLst>
                </a:gridCol>
                <a:gridCol w="2285234">
                  <a:extLst>
                    <a:ext uri="{9D8B030D-6E8A-4147-A177-3AD203B41FA5}">
                      <a16:colId xmlns:a16="http://schemas.microsoft.com/office/drawing/2014/main" xmlns="" val="3735522792"/>
                    </a:ext>
                  </a:extLst>
                </a:gridCol>
                <a:gridCol w="3080730">
                  <a:extLst>
                    <a:ext uri="{9D8B030D-6E8A-4147-A177-3AD203B41FA5}">
                      <a16:colId xmlns:a16="http://schemas.microsoft.com/office/drawing/2014/main" xmlns="" val="3663946777"/>
                    </a:ext>
                  </a:extLst>
                </a:gridCol>
              </a:tblGrid>
              <a:tr h="2768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09" marR="29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Реализуемые проекты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09" marR="29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ДОО</a:t>
                      </a:r>
                    </a:p>
                  </a:txBody>
                  <a:tcPr marL="29209" marR="29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Сумма гранта</a:t>
                      </a:r>
                    </a:p>
                  </a:txBody>
                  <a:tcPr marL="29209" marR="29209" marT="0" marB="0"/>
                </a:tc>
                <a:extLst>
                  <a:ext uri="{0D108BD9-81ED-4DB2-BD59-A6C34878D82A}">
                    <a16:rowId xmlns:a16="http://schemas.microsoft.com/office/drawing/2014/main" xmlns="" val="1994854615"/>
                  </a:ext>
                </a:extLst>
              </a:tr>
              <a:tr h="115728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209" marR="29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«Специальная коррекционно- развивающая уличная ресурсная зона для детей с ОВЗ (ЗПР, РАС, ОНР) «Лесная сказка»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МБДОУ № 17 «Лесная сказка»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Получил поддержку.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450 000 р.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85212989"/>
                  </a:ext>
                </a:extLst>
              </a:tr>
              <a:tr h="85645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marL="29209" marR="29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"Инклюзивно- оздоровит. зона "Вместе мы сможем больше« - для детей с ОВЗ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МБДОУ № 17 «Лесная сказка»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Получил поддержку.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351 450 р.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391322637"/>
                  </a:ext>
                </a:extLst>
              </a:tr>
              <a:tr h="114623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 marL="29209" marR="29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«Лечебная физическая культура для детей-инвалидов с нарушениями опорно-двигательного аппарата на базе клуба «Здоровячок».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МБДОУ </a:t>
                      </a:r>
                      <a:r>
                        <a:rPr lang="ru-RU" sz="180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№76 «Ветерок»</a:t>
                      </a:r>
                      <a:endParaRPr lang="ru-RU" sz="1800" i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Получил поддержку.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300 000 р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20473107"/>
                  </a:ext>
                </a:extLst>
              </a:tr>
              <a:tr h="56666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marL="29209" marR="29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Сo-working center «Здоровые родители-здоровые дети».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МАДОУ №105 «Дюймовочка»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Получил поддержку.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1 250 000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593670037"/>
                  </a:ext>
                </a:extLst>
              </a:tr>
              <a:tr h="56666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</a:p>
                  </a:txBody>
                  <a:tcPr marL="29209" marR="29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Центр онлайн-помощи «Родительская академия»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МБДОУ №61 «Алёнушка»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Подан, на рассмотрении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717637318"/>
                  </a:ext>
                </a:extLst>
              </a:tr>
              <a:tr h="56666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</a:p>
                  </a:txBody>
                  <a:tcPr marL="29209" marR="29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«Детские инклюзивные олимпийские игры для детей 4-7 лет»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МБДОУ №61 «Алёнушка»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Подан, на рассмотрении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30664220"/>
                  </a:ext>
                </a:extLst>
              </a:tr>
              <a:tr h="72330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</a:p>
                  </a:txBody>
                  <a:tcPr marL="29209" marR="292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Логопункт</a:t>
                      </a:r>
                      <a:r>
                        <a:rPr lang="ru-RU" sz="18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«Ручеёк красивой речи»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МБДОУ №16 «Скворушка»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Подан, на рассмотрении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287975226"/>
                  </a:ext>
                </a:extLst>
              </a:tr>
            </a:tbl>
          </a:graphicData>
        </a:graphic>
      </p:graphicFrame>
      <p:pic>
        <p:nvPicPr>
          <p:cNvPr id="3" name="Picture 2" descr="https://inteps-lider.ru/images/cities/7nabcheln.jpg">
            <a:extLst>
              <a:ext uri="{FF2B5EF4-FFF2-40B4-BE49-F238E27FC236}">
                <a16:creationId xmlns:a16="http://schemas.microsoft.com/office/drawing/2014/main" xmlns="" id="{D7DCFE58-CB44-46D8-BFC1-AAC6795E8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6392" y="153953"/>
            <a:ext cx="884125" cy="107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D4EBC3-70C3-469E-BDF5-2A9BC938B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360" y="29777"/>
            <a:ext cx="10515600" cy="48838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Участие в грантах на реализацию проектов  по работе с детьми с ОВЗ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FA429D8-8CFD-4932-A4B9-F7E7C6F81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0B62-193D-4E5F-816D-B658F02D42F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4150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48962BEB-7D43-4A82-BF2F-C58FFE5CD79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 rotWithShape="1">
          <a:blip r:embed="rId2" cstate="print"/>
          <a:srcRect l="29473" t="35356" r="29279" b="12315"/>
          <a:stretch/>
        </p:blipFill>
        <p:spPr>
          <a:xfrm>
            <a:off x="9385027" y="112713"/>
            <a:ext cx="2497015" cy="178190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AC322A5-9798-43C6-B663-EAED6B4366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48358" y="2606873"/>
            <a:ext cx="3086183" cy="23146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7F8B869-0133-473E-A33B-5929CA6F38E9}"/>
              </a:ext>
            </a:extLst>
          </p:cNvPr>
          <p:cNvSpPr txBox="1"/>
          <p:nvPr/>
        </p:nvSpPr>
        <p:spPr>
          <a:xfrm>
            <a:off x="4015818" y="4921512"/>
            <a:ext cx="694302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/>
              <a:t>Педагоги и студенты педагогических вузов:</a:t>
            </a:r>
          </a:p>
          <a:p>
            <a:r>
              <a:rPr lang="ru-RU" sz="1500" i="1" dirty="0"/>
              <a:t>Методическое сопровождение педагогов</a:t>
            </a:r>
            <a:r>
              <a:rPr lang="ru-RU" sz="1500" dirty="0"/>
              <a:t>, осуществляющих обучение и воспитание детей с ОВЗ (лекции, тренинги, </a:t>
            </a:r>
            <a:r>
              <a:rPr lang="ru-RU" sz="1500" dirty="0" err="1"/>
              <a:t>стажировочные</a:t>
            </a:r>
            <a:r>
              <a:rPr lang="ru-RU" sz="1500" dirty="0"/>
              <a:t> площадки.</a:t>
            </a:r>
          </a:p>
          <a:p>
            <a:r>
              <a:rPr lang="ru-RU" sz="1500" i="1" dirty="0"/>
              <a:t>Волонтерское движение «Мы вместе» </a:t>
            </a:r>
            <a:r>
              <a:rPr lang="ru-RU" sz="1500" dirty="0"/>
              <a:t>- привлекаем к сотрудничеству волонтеров - студентов вузов, старших школьников и активистов из числа родителей. </a:t>
            </a:r>
          </a:p>
          <a:p>
            <a:r>
              <a:rPr lang="ru-RU" sz="1500" dirty="0"/>
              <a:t>Консультации для родителей очные и в онлайн режиме.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F21879E-6E1B-4E28-914B-1D0100C8BCF0}"/>
              </a:ext>
            </a:extLst>
          </p:cNvPr>
          <p:cNvSpPr txBox="1"/>
          <p:nvPr/>
        </p:nvSpPr>
        <p:spPr>
          <a:xfrm>
            <a:off x="1963850" y="88653"/>
            <a:ext cx="7612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Федеральные проекты «Поддержка семей, имеющих детей», «Современная школа» национального проекта «Образование»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086423" y="734984"/>
            <a:ext cx="10288961" cy="3816429"/>
          </a:xfrm>
          <a:prstGeom prst="rect">
            <a:avLst/>
          </a:prstGeom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ru-RU" sz="1500" b="1" dirty="0"/>
              <a:t>Родители детей раннего возраста:</a:t>
            </a:r>
          </a:p>
          <a:p>
            <a:r>
              <a:rPr lang="ru-RU" sz="1500" i="1" dirty="0"/>
              <a:t>Группы кратковременного </a:t>
            </a:r>
            <a:r>
              <a:rPr lang="ru-RU" sz="1500" dirty="0"/>
              <a:t>пребывания в ДОУ.</a:t>
            </a:r>
          </a:p>
          <a:p>
            <a:r>
              <a:rPr lang="ru-RU" sz="1500" i="1" dirty="0"/>
              <a:t>Индивидуальные коррекционно-развивающие занятия </a:t>
            </a:r>
            <a:r>
              <a:rPr lang="ru-RU" sz="1500" dirty="0"/>
              <a:t>на базе ДОУ и Центра.</a:t>
            </a:r>
          </a:p>
          <a:p>
            <a:r>
              <a:rPr lang="ru-RU" sz="1500" i="1" dirty="0"/>
              <a:t>Групповые занятия </a:t>
            </a:r>
            <a:r>
              <a:rPr lang="ru-RU" sz="1500" dirty="0"/>
              <a:t>по развитию творческой деятельности детей на базе ДОУ. </a:t>
            </a:r>
          </a:p>
          <a:p>
            <a:r>
              <a:rPr lang="ru-RU" sz="1500" i="1" dirty="0"/>
              <a:t>Лектории для родителей</a:t>
            </a:r>
            <a:r>
              <a:rPr lang="ru-RU" sz="1500" dirty="0"/>
              <a:t>. </a:t>
            </a:r>
          </a:p>
          <a:p>
            <a:r>
              <a:rPr lang="ru-RU" sz="1500" i="1" dirty="0" err="1"/>
              <a:t>Подпроект</a:t>
            </a:r>
            <a:r>
              <a:rPr lang="ru-RU" sz="1500" i="1" dirty="0"/>
              <a:t> «</a:t>
            </a:r>
            <a:r>
              <a:rPr lang="ru-RU" sz="1500" i="1" dirty="0" err="1"/>
              <a:t>Играйка</a:t>
            </a:r>
            <a:r>
              <a:rPr lang="ru-RU" sz="1500" i="1" dirty="0"/>
              <a:t>» и «</a:t>
            </a:r>
            <a:r>
              <a:rPr lang="ru-RU" sz="1500" i="1" dirty="0" err="1"/>
              <a:t>Читайка</a:t>
            </a:r>
            <a:r>
              <a:rPr lang="ru-RU" sz="1500" i="1" dirty="0"/>
              <a:t>» </a:t>
            </a:r>
            <a:r>
              <a:rPr lang="ru-RU" sz="1500" b="1" dirty="0"/>
              <a:t>- </a:t>
            </a:r>
            <a:r>
              <a:rPr lang="ru-RU" sz="1500" dirty="0"/>
              <a:t>консультационный центр предоставляет родителям детей раннего возраста (от 1 до 3 лет) во временное пользование имеющуюся  базу дидактического оборудования, детских книг для организации самостоятельных занятий на дому. </a:t>
            </a:r>
          </a:p>
          <a:p>
            <a:r>
              <a:rPr lang="ru-RU" sz="1500" dirty="0"/>
              <a:t>Наиболее востребованные темы консультаций: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i="1" dirty="0"/>
              <a:t>Развитие моторных навыков в раннем возрасте в игровых ситуациях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i="1" dirty="0"/>
              <a:t>Вызов речи у ребенка раннего возраста. Раннее речевое развитие.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i="1" dirty="0"/>
              <a:t>Игры для развития познавательных процессов у детей с ОВЗ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i="1" dirty="0"/>
              <a:t>Вопросы конструктивного взаимодействия с ребенком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i="1" dirty="0"/>
              <a:t>Детские страхи, неврозы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i="1" dirty="0"/>
              <a:t>Выбор образовательного маршрута. </a:t>
            </a:r>
          </a:p>
          <a:p>
            <a:r>
              <a:rPr lang="ru-RU" sz="1700" dirty="0"/>
              <a:t> </a:t>
            </a:r>
          </a:p>
        </p:txBody>
      </p:sp>
      <p:pic>
        <p:nvPicPr>
          <p:cNvPr id="13" name="Picture 2" descr="https://inteps-lider.ru/images/cities/7nabcheln.jpg">
            <a:extLst>
              <a:ext uri="{FF2B5EF4-FFF2-40B4-BE49-F238E27FC236}">
                <a16:creationId xmlns:a16="http://schemas.microsoft.com/office/drawing/2014/main" xmlns="" id="{4ABF2441-DE67-4F9C-86FD-14C2E7989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007" y="184226"/>
            <a:ext cx="886416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4233333-8218-4595-B17B-909869A9E5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3144" y="4291762"/>
            <a:ext cx="3176016" cy="2382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9109152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3391</TotalTime>
  <Words>1140</Words>
  <Application>Microsoft Office PowerPoint</Application>
  <PresentationFormat>Произвольный</PresentationFormat>
  <Paragraphs>170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Система   сопровождения детей    с   ограниченными возможностями здоровья  в городе Набережные Челны.</vt:lpstr>
      <vt:lpstr>Слайд 2</vt:lpstr>
      <vt:lpstr>Слайд 3</vt:lpstr>
      <vt:lpstr>Слайд 4</vt:lpstr>
      <vt:lpstr>Основные показатели эффективности деятельности  по психолого-педагогическому сопровождению детей  раннего возраста в городе Набережные Челны:</vt:lpstr>
      <vt:lpstr>Сопровождение детей с ОВЗ дошкольного возраста</vt:lpstr>
      <vt:lpstr>Слайд 7</vt:lpstr>
      <vt:lpstr>Участие в грантах на реализацию проектов  по работе с детьми с ОВЗ</vt:lpstr>
      <vt:lpstr>Слайд 9</vt:lpstr>
      <vt:lpstr>Сопровождение детей с ОВЗ школьного возраста</vt:lpstr>
      <vt:lpstr>Специальные условия для обучения детей с РАС</vt:lpstr>
      <vt:lpstr>Слайд 12</vt:lpstr>
      <vt:lpstr>Охват дополнительным образованием детей с ОВЗ</vt:lpstr>
      <vt:lpstr>Задачи психолого-педагогического сопровождения родителей детей с ОВЗ</vt:lpstr>
      <vt:lpstr>Формы работы с родителями детей с ОВЗ в общеобразовательных организациях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Елена</cp:lastModifiedBy>
  <cp:revision>183</cp:revision>
  <cp:lastPrinted>2022-04-20T11:47:56Z</cp:lastPrinted>
  <dcterms:created xsi:type="dcterms:W3CDTF">2021-03-19T08:37:43Z</dcterms:created>
  <dcterms:modified xsi:type="dcterms:W3CDTF">2022-04-23T03:57:10Z</dcterms:modified>
</cp:coreProperties>
</file>